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136"/>
  </p:notesMasterIdLst>
  <p:handoutMasterIdLst>
    <p:handoutMasterId r:id="rId137"/>
  </p:handoutMasterIdLst>
  <p:sldIdLst>
    <p:sldId id="259" r:id="rId2"/>
    <p:sldId id="424" r:id="rId3"/>
    <p:sldId id="425" r:id="rId4"/>
    <p:sldId id="430" r:id="rId5"/>
    <p:sldId id="427" r:id="rId6"/>
    <p:sldId id="429" r:id="rId7"/>
    <p:sldId id="433" r:id="rId8"/>
    <p:sldId id="432" r:id="rId9"/>
    <p:sldId id="434" r:id="rId10"/>
    <p:sldId id="262" r:id="rId11"/>
    <p:sldId id="261" r:id="rId12"/>
    <p:sldId id="263" r:id="rId13"/>
    <p:sldId id="264" r:id="rId14"/>
    <p:sldId id="265" r:id="rId15"/>
    <p:sldId id="266" r:id="rId16"/>
    <p:sldId id="268" r:id="rId17"/>
    <p:sldId id="269" r:id="rId18"/>
    <p:sldId id="271" r:id="rId19"/>
    <p:sldId id="494" r:id="rId20"/>
    <p:sldId id="495" r:id="rId21"/>
    <p:sldId id="496" r:id="rId22"/>
    <p:sldId id="497" r:id="rId23"/>
    <p:sldId id="498" r:id="rId24"/>
    <p:sldId id="499" r:id="rId25"/>
    <p:sldId id="273" r:id="rId26"/>
    <p:sldId id="274" r:id="rId27"/>
    <p:sldId id="438" r:id="rId28"/>
    <p:sldId id="275" r:id="rId29"/>
    <p:sldId id="277" r:id="rId30"/>
    <p:sldId id="278" r:id="rId31"/>
    <p:sldId id="440" r:id="rId32"/>
    <p:sldId id="442" r:id="rId33"/>
    <p:sldId id="441" r:id="rId34"/>
    <p:sldId id="443" r:id="rId35"/>
    <p:sldId id="444" r:id="rId36"/>
    <p:sldId id="280" r:id="rId37"/>
    <p:sldId id="281" r:id="rId38"/>
    <p:sldId id="445" r:id="rId39"/>
    <p:sldId id="282" r:id="rId40"/>
    <p:sldId id="285" r:id="rId41"/>
    <p:sldId id="435" r:id="rId42"/>
    <p:sldId id="286" r:id="rId43"/>
    <p:sldId id="287" r:id="rId44"/>
    <p:sldId id="300" r:id="rId45"/>
    <p:sldId id="299" r:id="rId46"/>
    <p:sldId id="408" r:id="rId47"/>
    <p:sldId id="412" r:id="rId48"/>
    <p:sldId id="414" r:id="rId49"/>
    <p:sldId id="479" r:id="rId50"/>
    <p:sldId id="448" r:id="rId51"/>
    <p:sldId id="449" r:id="rId52"/>
    <p:sldId id="451" r:id="rId53"/>
    <p:sldId id="452" r:id="rId54"/>
    <p:sldId id="453" r:id="rId55"/>
    <p:sldId id="415" r:id="rId56"/>
    <p:sldId id="519" r:id="rId57"/>
    <p:sldId id="422" r:id="rId58"/>
    <p:sldId id="517" r:id="rId59"/>
    <p:sldId id="305" r:id="rId60"/>
    <p:sldId id="418" r:id="rId61"/>
    <p:sldId id="419" r:id="rId62"/>
    <p:sldId id="420" r:id="rId63"/>
    <p:sldId id="421" r:id="rId64"/>
    <p:sldId id="454" r:id="rId65"/>
    <p:sldId id="455" r:id="rId66"/>
    <p:sldId id="493" r:id="rId67"/>
    <p:sldId id="518" r:id="rId68"/>
    <p:sldId id="308" r:id="rId69"/>
    <p:sldId id="310" r:id="rId70"/>
    <p:sldId id="311" r:id="rId71"/>
    <p:sldId id="316" r:id="rId72"/>
    <p:sldId id="520" r:id="rId73"/>
    <p:sldId id="459" r:id="rId74"/>
    <p:sldId id="521" r:id="rId75"/>
    <p:sldId id="457" r:id="rId76"/>
    <p:sldId id="460" r:id="rId77"/>
    <p:sldId id="318" r:id="rId78"/>
    <p:sldId id="369" r:id="rId79"/>
    <p:sldId id="461" r:id="rId80"/>
    <p:sldId id="464" r:id="rId81"/>
    <p:sldId id="462" r:id="rId82"/>
    <p:sldId id="463" r:id="rId83"/>
    <p:sldId id="380" r:id="rId84"/>
    <p:sldId id="320" r:id="rId85"/>
    <p:sldId id="482" r:id="rId86"/>
    <p:sldId id="483" r:id="rId87"/>
    <p:sldId id="331" r:id="rId88"/>
    <p:sldId id="332" r:id="rId89"/>
    <p:sldId id="334" r:id="rId90"/>
    <p:sldId id="335" r:id="rId91"/>
    <p:sldId id="484" r:id="rId92"/>
    <p:sldId id="485" r:id="rId93"/>
    <p:sldId id="486" r:id="rId94"/>
    <p:sldId id="339" r:id="rId95"/>
    <p:sldId id="371" r:id="rId96"/>
    <p:sldId id="342" r:id="rId97"/>
    <p:sldId id="487" r:id="rId98"/>
    <p:sldId id="343" r:id="rId99"/>
    <p:sldId id="373" r:id="rId100"/>
    <p:sldId id="492" r:id="rId101"/>
    <p:sldId id="489" r:id="rId102"/>
    <p:sldId id="378" r:id="rId103"/>
    <p:sldId id="490" r:id="rId104"/>
    <p:sldId id="522" r:id="rId105"/>
    <p:sldId id="491" r:id="rId106"/>
    <p:sldId id="523" r:id="rId107"/>
    <p:sldId id="375" r:id="rId108"/>
    <p:sldId id="377" r:id="rId109"/>
    <p:sldId id="379" r:id="rId110"/>
    <p:sldId id="353" r:id="rId111"/>
    <p:sldId id="354" r:id="rId112"/>
    <p:sldId id="384" r:id="rId113"/>
    <p:sldId id="500" r:id="rId114"/>
    <p:sldId id="385" r:id="rId115"/>
    <p:sldId id="509" r:id="rId116"/>
    <p:sldId id="510" r:id="rId117"/>
    <p:sldId id="511" r:id="rId118"/>
    <p:sldId id="512" r:id="rId119"/>
    <p:sldId id="524" r:id="rId120"/>
    <p:sldId id="513" r:id="rId121"/>
    <p:sldId id="514" r:id="rId122"/>
    <p:sldId id="515" r:id="rId123"/>
    <p:sldId id="516" r:id="rId124"/>
    <p:sldId id="507" r:id="rId125"/>
    <p:sldId id="508" r:id="rId126"/>
    <p:sldId id="501" r:id="rId127"/>
    <p:sldId id="502" r:id="rId128"/>
    <p:sldId id="503" r:id="rId129"/>
    <p:sldId id="504" r:id="rId130"/>
    <p:sldId id="505" r:id="rId131"/>
    <p:sldId id="506" r:id="rId132"/>
    <p:sldId id="406" r:id="rId133"/>
    <p:sldId id="407" r:id="rId134"/>
    <p:sldId id="381" r:id="rId135"/>
  </p:sldIdLst>
  <p:sldSz cx="9144000" cy="6858000" type="screen4x3"/>
  <p:notesSz cx="6858000" cy="99472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181" userDrawn="1">
          <p15:clr>
            <a:srgbClr val="A4A3A4"/>
          </p15:clr>
        </p15:guide>
        <p15:guide id="4" orient="horz" pos="8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3" autoAdjust="0"/>
    <p:restoredTop sz="95455" autoAdjust="0"/>
  </p:normalViewPr>
  <p:slideViewPr>
    <p:cSldViewPr snapToGrid="0" showGuides="1">
      <p:cViewPr varScale="1">
        <p:scale>
          <a:sx n="69" d="100"/>
          <a:sy n="69" d="100"/>
        </p:scale>
        <p:origin x="1662" y="72"/>
      </p:cViewPr>
      <p:guideLst>
        <p:guide orient="horz" pos="504"/>
        <p:guide pos="2880"/>
        <p:guide pos="181"/>
        <p:guide orient="horz" pos="86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D4686-C7F6-477B-A757-8DB0FED846A5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820D4-B3D8-478A-AD72-2B408CE2F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6997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758B0-A32B-40E1-9214-4FAA4A031E56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43013"/>
            <a:ext cx="447675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A65BA-B9FA-4A5C-BA05-B674235F7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30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233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036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542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951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681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587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825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911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903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1740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50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446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192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0544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011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572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33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986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90625" y="1243013"/>
            <a:ext cx="4476750" cy="33575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83C43-8C5F-4713-A0C6-DC9C1BC344E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479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78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030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403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92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A65BA-B9FA-4A5C-BA05-B674235F785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390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0885" y="0"/>
            <a:ext cx="915488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21260" t="21585" r="16858" b="21466"/>
          <a:stretch/>
        </p:blipFill>
        <p:spPr>
          <a:xfrm>
            <a:off x="-25400" y="0"/>
            <a:ext cx="91821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6"/>
          <a:stretch/>
        </p:blipFill>
        <p:spPr>
          <a:xfrm>
            <a:off x="-10885" y="0"/>
            <a:ext cx="2508139" cy="6858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 userDrawn="1"/>
        </p:nvSpPr>
        <p:spPr>
          <a:xfrm>
            <a:off x="1529677" y="1431190"/>
            <a:ext cx="10839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r>
              <a:rPr lang="en-US" altLang="zh-CN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5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2628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30C6D-5BB4-4F63-9D16-9EBF769D35D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4451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"/>
            <a:ext cx="9156701" cy="6857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17757" t="21720" r="17935" b="22029"/>
          <a:stretch/>
        </p:blipFill>
        <p:spPr>
          <a:xfrm>
            <a:off x="-19050" y="-932"/>
            <a:ext cx="9194800" cy="685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9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18082" t="22171" r="17776" b="21733"/>
          <a:stretch/>
        </p:blipFill>
        <p:spPr>
          <a:xfrm>
            <a:off x="-25401" y="-1"/>
            <a:ext cx="9194801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58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6"/>
          <a:srcRect l="21260" t="21585" r="16858" b="21466"/>
          <a:stretch/>
        </p:blipFill>
        <p:spPr>
          <a:xfrm>
            <a:off x="-25400" y="0"/>
            <a:ext cx="91821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Imagen 5" descr="C:\Users\Design\Documents\Edu\Product Launch\shadown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8" y="6045791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27 Imagen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28 Imagen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30 CuadroTexto"/>
          <p:cNvSpPr txBox="1"/>
          <p:nvPr userDrawn="1"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3" name="31 CuadroTexto"/>
          <p:cNvSpPr txBox="1"/>
          <p:nvPr userDrawn="1"/>
        </p:nvSpPr>
        <p:spPr>
          <a:xfrm>
            <a:off x="4729199" y="6267161"/>
            <a:ext cx="37382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41</a:t>
            </a: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4" name="Imagen 5" descr="C:\Users\Design\Documents\Edu\Product Launch\shadown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6063254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n 27">
            <a:hlinkClick r:id="" action="ppaction://hlinkshowjump?jump=nextslide"/>
          </p:cNvPr>
          <p:cNvPicPr>
            <a:picLocks noChangeAspect="1" noChangeArrowheads="1"/>
          </p:cNvPicPr>
          <p:nvPr userDrawn="1"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n 28">
            <a:hlinkClick r:id="" action="ppaction://hlinkshowjump?jump=previousslide"/>
          </p:cNvPr>
          <p:cNvPicPr>
            <a:picLocks noChangeAspect="1" noChangeArrowheads="1"/>
          </p:cNvPicPr>
          <p:nvPr userDrawn="1"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30C6D-5BB4-4F63-9D16-9EBF769D35D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20" name="任意多边形 19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7A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7A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3" name="文本框 22"/>
          <p:cNvSpPr txBox="1"/>
          <p:nvPr userDrawn="1"/>
        </p:nvSpPr>
        <p:spPr>
          <a:xfrm>
            <a:off x="6500813" y="234392"/>
            <a:ext cx="25731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云计算</a:t>
            </a:r>
            <a:r>
              <a:rPr lang="en-US" alt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第三版配套</a:t>
            </a:r>
            <a:r>
              <a:rPr lang="en-US" alt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</a:t>
            </a:r>
          </a:p>
        </p:txBody>
      </p:sp>
    </p:spTree>
    <p:extLst>
      <p:ext uri="{BB962C8B-B14F-4D97-AF65-F5344CB8AC3E}">
        <p14:creationId xmlns:p14="http://schemas.microsoft.com/office/powerpoint/2010/main" val="1324508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82" r:id="rId2"/>
    <p:sldLayoutId id="2147483684" r:id="rId3"/>
    <p:sldLayoutId id="214748368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6.wmf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4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7298" t="213" r="17513" b="805"/>
          <a:stretch/>
        </p:blipFill>
        <p:spPr>
          <a:xfrm>
            <a:off x="92237" y="832391"/>
            <a:ext cx="1513539" cy="9013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8371" y="4649089"/>
            <a:ext cx="84652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>
                <a:latin typeface="+mn-ea"/>
              </a:rPr>
              <a:t>根据原理做了开源实现，这就是我们所熟悉的</a:t>
            </a:r>
            <a:r>
              <a:rPr lang="en-US" altLang="zh-CN" sz="2000" dirty="0">
                <a:latin typeface="+mn-ea"/>
              </a:rPr>
              <a:t>Hadoop</a:t>
            </a:r>
            <a:r>
              <a:rPr lang="zh-CN" altLang="zh-CN" sz="2000" dirty="0">
                <a:latin typeface="+mn-ea"/>
              </a:rPr>
              <a:t>，并且迅速在业界获得推广，形成云计算技术的一个实际标准。</a:t>
            </a:r>
            <a:endParaRPr lang="en-US" altLang="zh-CN" sz="2000" dirty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2237" y="1874865"/>
            <a:ext cx="289493" cy="1587078"/>
          </a:xfrm>
          <a:prstGeom prst="rect">
            <a:avLst/>
          </a:prstGeom>
          <a:solidFill>
            <a:srgbClr val="96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矩形 5"/>
          <p:cNvSpPr/>
          <p:nvPr/>
        </p:nvSpPr>
        <p:spPr>
          <a:xfrm>
            <a:off x="387057" y="1761644"/>
            <a:ext cx="86565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zh-CN" sz="2000" dirty="0" smtClean="0">
                <a:latin typeface="+mn-ea"/>
              </a:rPr>
              <a:t>作为</a:t>
            </a:r>
            <a:r>
              <a:rPr lang="zh-CN" altLang="zh-CN" sz="2000" dirty="0">
                <a:latin typeface="+mn-ea"/>
              </a:rPr>
              <a:t>世界上最大的互联网科技公司，在云计算领域起到了技术领导者</a:t>
            </a:r>
            <a:r>
              <a:rPr lang="zh-CN" altLang="zh-CN" sz="2000" dirty="0" smtClean="0">
                <a:latin typeface="+mn-ea"/>
              </a:rPr>
              <a:t>作用</a:t>
            </a:r>
            <a:endParaRPr lang="en-US" altLang="zh-CN" sz="2000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7057" y="2371473"/>
            <a:ext cx="8481773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+mn-ea"/>
              </a:rPr>
              <a:t>2006</a:t>
            </a:r>
            <a:r>
              <a:rPr lang="zh-CN" altLang="zh-CN" sz="2000" dirty="0">
                <a:latin typeface="+mn-ea"/>
              </a:rPr>
              <a:t>年的世界搜索引擎大会上首次</a:t>
            </a:r>
            <a:r>
              <a:rPr lang="zh-CN" altLang="zh-CN" sz="2000" dirty="0" smtClean="0">
                <a:latin typeface="+mn-ea"/>
              </a:rPr>
              <a:t>提出</a:t>
            </a:r>
            <a:r>
              <a:rPr lang="zh-CN" altLang="en-US" sz="2000" dirty="0" smtClean="0">
                <a:latin typeface="+mn-ea"/>
              </a:rPr>
              <a:t>“</a:t>
            </a:r>
            <a:r>
              <a:rPr lang="zh-CN" altLang="zh-CN" sz="2000" dirty="0" smtClean="0">
                <a:latin typeface="+mn-ea"/>
              </a:rPr>
              <a:t>云计算</a:t>
            </a:r>
            <a:r>
              <a:rPr lang="en-US" altLang="zh-CN" sz="2000" dirty="0" smtClean="0">
                <a:latin typeface="+mn-ea"/>
              </a:rPr>
              <a:t>(Cloud Computing)</a:t>
            </a:r>
            <a:r>
              <a:rPr lang="zh-CN" altLang="en-US" sz="2000" dirty="0" smtClean="0">
                <a:latin typeface="+mn-ea"/>
              </a:rPr>
              <a:t>”</a:t>
            </a:r>
            <a:endParaRPr lang="en-US" altLang="zh-CN" sz="2000" dirty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7057" y="2984317"/>
            <a:ext cx="88684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+mn-ea"/>
              </a:rPr>
              <a:t>2003</a:t>
            </a:r>
            <a:r>
              <a:rPr lang="zh-CN" altLang="zh-CN" sz="2000" dirty="0">
                <a:latin typeface="+mn-ea"/>
              </a:rPr>
              <a:t>年到</a:t>
            </a:r>
            <a:r>
              <a:rPr lang="en-US" altLang="zh-CN" sz="2000" dirty="0">
                <a:latin typeface="+mn-ea"/>
              </a:rPr>
              <a:t>2006</a:t>
            </a:r>
            <a:r>
              <a:rPr lang="zh-CN" altLang="zh-CN" sz="2000" dirty="0">
                <a:latin typeface="+mn-ea"/>
              </a:rPr>
              <a:t>年先后公开发表了三大论文，奠定了云计算技术发展的</a:t>
            </a:r>
            <a:r>
              <a:rPr lang="zh-CN" altLang="zh-CN" sz="2000" dirty="0" smtClean="0">
                <a:latin typeface="+mn-ea"/>
              </a:rPr>
              <a:t>基石</a:t>
            </a:r>
            <a:endParaRPr lang="en-US" altLang="zh-CN" sz="2000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2238" y="4076961"/>
            <a:ext cx="1859226" cy="4589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bg1"/>
                </a:solidFill>
                <a:latin typeface="+mn-ea"/>
              </a:rPr>
              <a:t>Apache</a:t>
            </a:r>
            <a:r>
              <a:rPr lang="zh-CN" altLang="zh-CN" b="1" dirty="0">
                <a:solidFill>
                  <a:schemeClr val="bg1"/>
                </a:solidFill>
                <a:latin typeface="+mn-ea"/>
              </a:rPr>
              <a:t>基金会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9435" y="96020"/>
            <a:ext cx="5178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Google</a:t>
            </a:r>
            <a:r>
              <a:rPr lang="zh-CN" altLang="en-US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云计算原理与应用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2402285" y="6222797"/>
            <a:ext cx="2133600" cy="365125"/>
          </a:xfrm>
        </p:spPr>
        <p:txBody>
          <a:bodyPr/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012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399253" y="807915"/>
            <a:ext cx="290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1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chemeClr val="accent6"/>
                </a:solidFill>
              </a:rPr>
              <a:t>GFS</a:t>
            </a:r>
            <a:r>
              <a:rPr lang="zh-CN" altLang="en-US" sz="2400" b="1" dirty="0">
                <a:solidFill>
                  <a:schemeClr val="accent6"/>
                </a:solidFill>
              </a:rPr>
              <a:t>的系统架构</a:t>
            </a:r>
          </a:p>
        </p:txBody>
      </p:sp>
      <p:sp>
        <p:nvSpPr>
          <p:cNvPr id="3" name="椭圆 2"/>
          <p:cNvSpPr/>
          <p:nvPr/>
        </p:nvSpPr>
        <p:spPr>
          <a:xfrm>
            <a:off x="293525" y="954221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圆角矩形 5"/>
          <p:cNvSpPr/>
          <p:nvPr/>
        </p:nvSpPr>
        <p:spPr>
          <a:xfrm>
            <a:off x="1856306" y="1553847"/>
            <a:ext cx="7120426" cy="97259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圆角矩形 4"/>
          <p:cNvSpPr/>
          <p:nvPr/>
        </p:nvSpPr>
        <p:spPr>
          <a:xfrm>
            <a:off x="1949175" y="1637192"/>
            <a:ext cx="1892291" cy="6858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2161785" y="1627458"/>
            <a:ext cx="1467068" cy="70788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Client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（客户端）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1856306" y="2829654"/>
            <a:ext cx="7120426" cy="97259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圆角矩形 44"/>
          <p:cNvSpPr/>
          <p:nvPr/>
        </p:nvSpPr>
        <p:spPr>
          <a:xfrm>
            <a:off x="1949175" y="2879546"/>
            <a:ext cx="1892291" cy="6858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6" name="矩形 45"/>
          <p:cNvSpPr/>
          <p:nvPr/>
        </p:nvSpPr>
        <p:spPr>
          <a:xfrm>
            <a:off x="2038145" y="2838727"/>
            <a:ext cx="1723550" cy="70788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Master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（主服务器）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1856306" y="4052420"/>
            <a:ext cx="7120426" cy="97259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8" name="圆角矩形 47"/>
          <p:cNvSpPr/>
          <p:nvPr/>
        </p:nvSpPr>
        <p:spPr>
          <a:xfrm>
            <a:off x="1949175" y="4135767"/>
            <a:ext cx="1892291" cy="6858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9" name="矩形 48"/>
          <p:cNvSpPr/>
          <p:nvPr/>
        </p:nvSpPr>
        <p:spPr>
          <a:xfrm>
            <a:off x="1777065" y="4100135"/>
            <a:ext cx="2236510" cy="70788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Chunk Server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（数据块服务器）</a:t>
            </a:r>
          </a:p>
        </p:txBody>
      </p:sp>
      <p:sp>
        <p:nvSpPr>
          <p:cNvPr id="8" name="矩形 7"/>
          <p:cNvSpPr/>
          <p:nvPr/>
        </p:nvSpPr>
        <p:spPr>
          <a:xfrm>
            <a:off x="4199558" y="1529305"/>
            <a:ext cx="46607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Client</a:t>
            </a:r>
            <a:r>
              <a:rPr lang="zh-CN" altLang="en-US" sz="2000" dirty="0">
                <a:latin typeface="+mn-ea"/>
              </a:rPr>
              <a:t>是</a:t>
            </a:r>
            <a:r>
              <a:rPr lang="en-US" altLang="zh-CN" sz="2000" dirty="0">
                <a:latin typeface="+mn-ea"/>
              </a:rPr>
              <a:t>GFS</a:t>
            </a:r>
            <a:r>
              <a:rPr lang="zh-CN" altLang="en-US" sz="2000" dirty="0">
                <a:latin typeface="+mn-ea"/>
              </a:rPr>
              <a:t>提供给应用程序的访问接口，以库文件的形式提供</a:t>
            </a:r>
          </a:p>
        </p:txBody>
      </p:sp>
      <p:sp>
        <p:nvSpPr>
          <p:cNvPr id="27" name="矩形 26"/>
          <p:cNvSpPr/>
          <p:nvPr/>
        </p:nvSpPr>
        <p:spPr>
          <a:xfrm>
            <a:off x="4233670" y="2782588"/>
            <a:ext cx="46244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Master</a:t>
            </a:r>
            <a:r>
              <a:rPr lang="zh-CN" altLang="en-US" sz="2000" dirty="0">
                <a:latin typeface="+mn-ea"/>
              </a:rPr>
              <a:t>是</a:t>
            </a:r>
            <a:r>
              <a:rPr lang="en-US" altLang="zh-CN" sz="2000" dirty="0">
                <a:latin typeface="+mn-ea"/>
              </a:rPr>
              <a:t>GFS</a:t>
            </a:r>
            <a:r>
              <a:rPr lang="zh-CN" altLang="en-US" sz="2000" dirty="0">
                <a:latin typeface="+mn-ea"/>
              </a:rPr>
              <a:t>的管理节点，负责整个文件系统的管理</a:t>
            </a:r>
          </a:p>
        </p:txBody>
      </p:sp>
      <p:sp>
        <p:nvSpPr>
          <p:cNvPr id="28" name="矩形 27"/>
          <p:cNvSpPr/>
          <p:nvPr/>
        </p:nvSpPr>
        <p:spPr>
          <a:xfrm>
            <a:off x="4249654" y="4076047"/>
            <a:ext cx="47047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Chunk Server</a:t>
            </a:r>
            <a:r>
              <a:rPr lang="zh-CN" altLang="en-US" sz="2000" dirty="0">
                <a:latin typeface="+mn-ea"/>
              </a:rPr>
              <a:t>负责具体的存储</a:t>
            </a:r>
            <a:r>
              <a:rPr lang="zh-CN" altLang="en-US" sz="2000" dirty="0" smtClean="0">
                <a:latin typeface="+mn-ea"/>
              </a:rPr>
              <a:t>工作，</a:t>
            </a:r>
            <a:r>
              <a:rPr lang="zh-CN" altLang="zh-CN" sz="2000" dirty="0">
                <a:latin typeface="+mn-ea"/>
              </a:rPr>
              <a:t>数据以文件的形式存储在</a:t>
            </a:r>
            <a:r>
              <a:rPr lang="en-US" altLang="zh-CN" sz="2000" dirty="0">
                <a:latin typeface="+mn-ea"/>
              </a:rPr>
              <a:t>Chunk Server</a:t>
            </a:r>
            <a:r>
              <a:rPr lang="zh-CN" altLang="zh-CN" sz="2000" dirty="0">
                <a:latin typeface="+mn-ea"/>
              </a:rPr>
              <a:t>上。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745168" y="1505466"/>
            <a:ext cx="2219325" cy="3568304"/>
          </a:xfrm>
          <a:prstGeom prst="roundRect">
            <a:avLst>
              <a:gd name="adj" fmla="val 9800"/>
            </a:avLst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文本框 30"/>
          <p:cNvSpPr txBox="1"/>
          <p:nvPr/>
        </p:nvSpPr>
        <p:spPr>
          <a:xfrm>
            <a:off x="2323916" y="52326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系统节点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611693" y="2096016"/>
            <a:ext cx="1257300" cy="2108785"/>
            <a:chOff x="1816100" y="2374900"/>
            <a:chExt cx="1092200" cy="2811713"/>
          </a:xfrm>
        </p:grpSpPr>
        <p:sp>
          <p:nvSpPr>
            <p:cNvPr id="32" name="任意多边形 31"/>
            <p:cNvSpPr/>
            <p:nvPr/>
          </p:nvSpPr>
          <p:spPr>
            <a:xfrm>
              <a:off x="1816100" y="2374900"/>
              <a:ext cx="1092200" cy="1384300"/>
            </a:xfrm>
            <a:custGeom>
              <a:avLst/>
              <a:gdLst>
                <a:gd name="connsiteX0" fmla="*/ 0 w 1028700"/>
                <a:gd name="connsiteY0" fmla="*/ 1828800 h 1828800"/>
                <a:gd name="connsiteX1" fmla="*/ 266700 w 1028700"/>
                <a:gd name="connsiteY1" fmla="*/ 457200 h 1828800"/>
                <a:gd name="connsiteX2" fmla="*/ 1028700 w 1028700"/>
                <a:gd name="connsiteY2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8700" h="1828800">
                  <a:moveTo>
                    <a:pt x="0" y="1828800"/>
                  </a:moveTo>
                  <a:cubicBezTo>
                    <a:pt x="47625" y="1295400"/>
                    <a:pt x="95250" y="762000"/>
                    <a:pt x="266700" y="457200"/>
                  </a:cubicBezTo>
                  <a:cubicBezTo>
                    <a:pt x="438150" y="152400"/>
                    <a:pt x="733425" y="76200"/>
                    <a:pt x="1028700" y="0"/>
                  </a:cubicBezTo>
                </a:path>
              </a:pathLst>
            </a:cu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1" name="任意多边形 50"/>
            <p:cNvSpPr/>
            <p:nvPr/>
          </p:nvSpPr>
          <p:spPr>
            <a:xfrm flipV="1">
              <a:off x="1816100" y="3802313"/>
              <a:ext cx="1092200" cy="1384300"/>
            </a:xfrm>
            <a:custGeom>
              <a:avLst/>
              <a:gdLst>
                <a:gd name="connsiteX0" fmla="*/ 0 w 1028700"/>
                <a:gd name="connsiteY0" fmla="*/ 1828800 h 1828800"/>
                <a:gd name="connsiteX1" fmla="*/ 266700 w 1028700"/>
                <a:gd name="connsiteY1" fmla="*/ 457200 h 1828800"/>
                <a:gd name="connsiteX2" fmla="*/ 1028700 w 1028700"/>
                <a:gd name="connsiteY2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8700" h="1828800">
                  <a:moveTo>
                    <a:pt x="0" y="1828800"/>
                  </a:moveTo>
                  <a:cubicBezTo>
                    <a:pt x="47625" y="1295400"/>
                    <a:pt x="95250" y="762000"/>
                    <a:pt x="266700" y="457200"/>
                  </a:cubicBezTo>
                  <a:cubicBezTo>
                    <a:pt x="438150" y="152400"/>
                    <a:pt x="733425" y="76200"/>
                    <a:pt x="1028700" y="0"/>
                  </a:cubicBezTo>
                </a:path>
              </a:pathLst>
            </a:cu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52" name="直接连接符 51"/>
            <p:cNvCxnSpPr/>
            <p:nvPr/>
          </p:nvCxnSpPr>
          <p:spPr>
            <a:xfrm flipV="1">
              <a:off x="1862968" y="3757861"/>
              <a:ext cx="1032842" cy="1"/>
            </a:xfrm>
            <a:prstGeom prst="line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3" name="椭圆 42"/>
          <p:cNvSpPr/>
          <p:nvPr/>
        </p:nvSpPr>
        <p:spPr>
          <a:xfrm>
            <a:off x="160131" y="2682994"/>
            <a:ext cx="921544" cy="9215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+mn-ea"/>
              </a:rPr>
              <a:t>GFS</a:t>
            </a:r>
            <a:endParaRPr lang="zh-CN" altLang="en-US" b="1" dirty="0">
              <a:latin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199435" y="96020"/>
            <a:ext cx="416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Google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104691" y="5091710"/>
            <a:ext cx="4894346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002060"/>
                </a:solidFill>
                <a:latin typeface="+mj-ea"/>
                <a:ea typeface="+mj-ea"/>
                <a:cs typeface="Times New Roman" panose="02020603050405020304" pitchFamily="18" charset="0"/>
              </a:rPr>
              <a:t>文件</a:t>
            </a:r>
            <a:r>
              <a:rPr lang="zh-CN" altLang="zh-CN" sz="1600" dirty="0" smtClean="0">
                <a:solidFill>
                  <a:srgbClr val="002060"/>
                </a:solidFill>
                <a:latin typeface="+mj-ea"/>
                <a:ea typeface="+mj-ea"/>
                <a:cs typeface="Times New Roman" panose="02020603050405020304" pitchFamily="18" charset="0"/>
              </a:rPr>
              <a:t>按照</a:t>
            </a:r>
            <a:r>
              <a:rPr lang="zh-CN" altLang="zh-CN" sz="1600" dirty="0">
                <a:solidFill>
                  <a:srgbClr val="002060"/>
                </a:solidFill>
                <a:latin typeface="+mj-ea"/>
                <a:ea typeface="+mj-ea"/>
                <a:cs typeface="Times New Roman" panose="02020603050405020304" pitchFamily="18" charset="0"/>
              </a:rPr>
              <a:t>固定</a:t>
            </a:r>
            <a:r>
              <a:rPr lang="zh-CN" altLang="zh-CN" sz="1600" dirty="0" smtClean="0">
                <a:solidFill>
                  <a:srgbClr val="002060"/>
                </a:solidFill>
                <a:latin typeface="+mj-ea"/>
                <a:ea typeface="+mj-ea"/>
                <a:cs typeface="Times New Roman" panose="02020603050405020304" pitchFamily="18" charset="0"/>
              </a:rPr>
              <a:t>大小分块</a:t>
            </a:r>
            <a:r>
              <a:rPr lang="zh-CN" altLang="zh-CN" sz="1600" dirty="0">
                <a:solidFill>
                  <a:srgbClr val="002060"/>
                </a:solidFill>
                <a:latin typeface="+mj-ea"/>
                <a:ea typeface="+mj-ea"/>
                <a:cs typeface="Times New Roman" panose="02020603050405020304" pitchFamily="18" charset="0"/>
              </a:rPr>
              <a:t>，</a:t>
            </a:r>
            <a:r>
              <a:rPr lang="zh-CN" altLang="zh-CN" sz="1600" dirty="0" smtClean="0">
                <a:solidFill>
                  <a:srgbClr val="002060"/>
                </a:solidFill>
                <a:latin typeface="+mj-ea"/>
                <a:ea typeface="+mj-ea"/>
                <a:cs typeface="Times New Roman" panose="02020603050405020304" pitchFamily="18" charset="0"/>
              </a:rPr>
              <a:t>默认</a:t>
            </a:r>
            <a:r>
              <a:rPr lang="en-US" altLang="zh-CN" sz="1600" dirty="0" smtClean="0">
                <a:solidFill>
                  <a:srgbClr val="002060"/>
                </a:solidFill>
                <a:latin typeface="+mj-ea"/>
                <a:ea typeface="+mj-ea"/>
                <a:cs typeface="Times New Roman" panose="02020603050405020304" pitchFamily="18" charset="0"/>
              </a:rPr>
              <a:t>64MB</a:t>
            </a:r>
            <a:r>
              <a:rPr lang="zh-CN" altLang="zh-CN" sz="1600" dirty="0" smtClean="0">
                <a:solidFill>
                  <a:srgbClr val="002060"/>
                </a:solidFill>
                <a:latin typeface="+mj-ea"/>
                <a:ea typeface="+mj-ea"/>
                <a:cs typeface="Times New Roman" panose="02020603050405020304" pitchFamily="18" charset="0"/>
              </a:rPr>
              <a:t>，</a:t>
            </a:r>
            <a:r>
              <a:rPr lang="zh-CN" altLang="en-US" sz="1600" dirty="0" smtClean="0">
                <a:solidFill>
                  <a:srgbClr val="002060"/>
                </a:solidFill>
                <a:latin typeface="+mj-ea"/>
                <a:ea typeface="+mj-ea"/>
                <a:cs typeface="Times New Roman" panose="02020603050405020304" pitchFamily="18" charset="0"/>
              </a:rPr>
              <a:t>每一</a:t>
            </a:r>
            <a:r>
              <a:rPr lang="zh-CN" altLang="zh-CN" sz="1600" dirty="0" smtClean="0">
                <a:solidFill>
                  <a:srgbClr val="002060"/>
                </a:solidFill>
                <a:latin typeface="+mj-ea"/>
                <a:ea typeface="+mj-ea"/>
                <a:cs typeface="Times New Roman" panose="02020603050405020304" pitchFamily="18" charset="0"/>
              </a:rPr>
              <a:t>块</a:t>
            </a:r>
            <a:r>
              <a:rPr lang="zh-CN" altLang="zh-CN" sz="1600" dirty="0">
                <a:solidFill>
                  <a:srgbClr val="002060"/>
                </a:solidFill>
                <a:latin typeface="+mj-ea"/>
                <a:ea typeface="+mj-ea"/>
                <a:cs typeface="Times New Roman" panose="02020603050405020304" pitchFamily="18" charset="0"/>
              </a:rPr>
              <a:t>成为一个</a:t>
            </a:r>
            <a:r>
              <a:rPr lang="en-US" altLang="zh-CN" sz="1600" dirty="0" smtClean="0">
                <a:solidFill>
                  <a:srgbClr val="002060"/>
                </a:solidFill>
                <a:latin typeface="+mj-ea"/>
                <a:ea typeface="+mj-ea"/>
                <a:cs typeface="Times New Roman" panose="02020603050405020304" pitchFamily="18" charset="0"/>
              </a:rPr>
              <a:t>Chunk</a:t>
            </a:r>
            <a:r>
              <a:rPr lang="en-US" altLang="zh-CN" sz="1600" dirty="0">
                <a:solidFill>
                  <a:srgbClr val="002060"/>
                </a:solidFill>
                <a:latin typeface="+mj-ea"/>
                <a:ea typeface="+mj-ea"/>
                <a:cs typeface="Times New Roman" panose="02020603050405020304" pitchFamily="18" charset="0"/>
              </a:rPr>
              <a:t>(</a:t>
            </a:r>
            <a:r>
              <a:rPr lang="zh-CN" altLang="zh-CN" sz="1600" dirty="0" smtClean="0">
                <a:solidFill>
                  <a:srgbClr val="002060"/>
                </a:solidFill>
                <a:latin typeface="+mj-ea"/>
                <a:ea typeface="+mj-ea"/>
                <a:cs typeface="Times New Roman" panose="02020603050405020304" pitchFamily="18" charset="0"/>
              </a:rPr>
              <a:t>数据块</a:t>
            </a:r>
            <a:r>
              <a:rPr lang="en-US" altLang="zh-CN" sz="1600" dirty="0" smtClean="0">
                <a:solidFill>
                  <a:srgbClr val="002060"/>
                </a:solidFill>
                <a:latin typeface="+mj-ea"/>
                <a:ea typeface="+mj-ea"/>
                <a:cs typeface="Times New Roman" panose="02020603050405020304" pitchFamily="18" charset="0"/>
              </a:rPr>
              <a:t>),</a:t>
            </a:r>
            <a:r>
              <a:rPr lang="zh-CN" altLang="zh-CN" sz="1600" dirty="0" smtClean="0">
                <a:solidFill>
                  <a:srgbClr val="002060"/>
                </a:solidFill>
                <a:latin typeface="+mj-ea"/>
                <a:ea typeface="+mj-ea"/>
                <a:cs typeface="Times New Roman" panose="02020603050405020304" pitchFamily="18" charset="0"/>
              </a:rPr>
              <a:t>每个</a:t>
            </a:r>
            <a:r>
              <a:rPr lang="zh-CN" altLang="en-US" sz="1600" dirty="0" smtClean="0">
                <a:solidFill>
                  <a:srgbClr val="002060"/>
                </a:solidFill>
                <a:latin typeface="+mj-ea"/>
                <a:ea typeface="+mj-ea"/>
                <a:cs typeface="Times New Roman" panose="02020603050405020304" pitchFamily="18" charset="0"/>
              </a:rPr>
              <a:t>数据块</a:t>
            </a:r>
            <a:r>
              <a:rPr lang="zh-CN" altLang="zh-CN" sz="1600" dirty="0" smtClean="0">
                <a:solidFill>
                  <a:srgbClr val="002060"/>
                </a:solidFill>
                <a:latin typeface="+mj-ea"/>
                <a:ea typeface="+mj-ea"/>
                <a:cs typeface="Times New Roman" panose="02020603050405020304" pitchFamily="18" charset="0"/>
              </a:rPr>
              <a:t>都</a:t>
            </a:r>
            <a:r>
              <a:rPr lang="zh-CN" altLang="zh-CN" sz="1600" dirty="0">
                <a:solidFill>
                  <a:srgbClr val="002060"/>
                </a:solidFill>
                <a:latin typeface="+mj-ea"/>
                <a:ea typeface="+mj-ea"/>
                <a:cs typeface="Times New Roman" panose="02020603050405020304" pitchFamily="18" charset="0"/>
              </a:rPr>
              <a:t>有一个索引</a:t>
            </a:r>
            <a:r>
              <a:rPr lang="zh-CN" altLang="zh-CN" sz="1600" dirty="0" smtClean="0">
                <a:solidFill>
                  <a:srgbClr val="002060"/>
                </a:solidFill>
                <a:latin typeface="+mj-ea"/>
                <a:ea typeface="+mj-ea"/>
                <a:cs typeface="Times New Roman" panose="02020603050405020304" pitchFamily="18" charset="0"/>
              </a:rPr>
              <a:t>号</a:t>
            </a:r>
            <a:r>
              <a:rPr lang="en-US" altLang="zh-CN" sz="1600" dirty="0" smtClean="0">
                <a:solidFill>
                  <a:srgbClr val="002060"/>
                </a:solidFill>
                <a:latin typeface="+mj-ea"/>
                <a:ea typeface="+mj-ea"/>
                <a:cs typeface="Times New Roman" panose="02020603050405020304" pitchFamily="18" charset="0"/>
              </a:rPr>
              <a:t>(Index</a:t>
            </a:r>
            <a:r>
              <a:rPr lang="en-US" altLang="zh-CN" sz="1600" dirty="0">
                <a:solidFill>
                  <a:srgbClr val="002060"/>
                </a:solidFill>
                <a:latin typeface="+mj-ea"/>
                <a:ea typeface="+mj-ea"/>
                <a:cs typeface="Times New Roman" panose="02020603050405020304" pitchFamily="18" charset="0"/>
              </a:rPr>
              <a:t>)</a:t>
            </a:r>
            <a:endParaRPr lang="zh-CN" altLang="en-US" sz="16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1440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100</a:t>
            </a:fld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99253" y="81103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6"/>
                </a:solidFill>
              </a:rPr>
              <a:t>子表实际组成</a:t>
            </a:r>
          </a:p>
        </p:txBody>
      </p:sp>
      <p:sp>
        <p:nvSpPr>
          <p:cNvPr id="15" name="矩形 14"/>
          <p:cNvSpPr/>
          <p:nvPr/>
        </p:nvSpPr>
        <p:spPr>
          <a:xfrm>
            <a:off x="201134" y="91830"/>
            <a:ext cx="5105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分布式结构化数据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BigTable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内容占位符 1"/>
          <p:cNvSpPr>
            <a:spLocks/>
          </p:cNvSpPr>
          <p:nvPr/>
        </p:nvSpPr>
        <p:spPr bwMode="auto">
          <a:xfrm>
            <a:off x="366836" y="4459507"/>
            <a:ext cx="8777164" cy="905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620713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lvl="1">
              <a:buNone/>
            </a:pPr>
            <a:r>
              <a:rPr lang="zh-CN" altLang="en-US" dirty="0">
                <a:solidFill>
                  <a:schemeClr val="bg2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子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表是一些列行的集合，每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个子表都是由</a:t>
            </a:r>
            <a:r>
              <a:rPr lang="zh-CN" altLang="en-US" dirty="0">
                <a:solidFill>
                  <a:srgbClr val="FD4C39"/>
                </a:solidFill>
                <a:latin typeface="+mn-ea"/>
                <a:sym typeface="Wingdings" panose="05000000000000000000" pitchFamily="2" charset="2"/>
              </a:rPr>
              <a:t>多个</a:t>
            </a:r>
            <a:r>
              <a:rPr lang="en-US" altLang="zh-CN" dirty="0" err="1">
                <a:solidFill>
                  <a:srgbClr val="FD4C39"/>
                </a:solidFill>
                <a:latin typeface="+mn-ea"/>
                <a:sym typeface="Wingdings" panose="05000000000000000000" pitchFamily="2" charset="2"/>
              </a:rPr>
              <a:t>SSTable</a:t>
            </a:r>
            <a:r>
              <a:rPr lang="zh-CN" altLang="en-US" dirty="0">
                <a:solidFill>
                  <a:srgbClr val="FD4C39"/>
                </a:solidFill>
                <a:latin typeface="+mn-ea"/>
                <a:sym typeface="Wingdings" panose="05000000000000000000" pitchFamily="2" charset="2"/>
              </a:rPr>
              <a:t>以及日志（</a:t>
            </a:r>
            <a:r>
              <a:rPr lang="en-US" altLang="zh-CN" dirty="0">
                <a:solidFill>
                  <a:srgbClr val="FD4C39"/>
                </a:solidFill>
                <a:latin typeface="+mn-ea"/>
                <a:sym typeface="Wingdings" panose="05000000000000000000" pitchFamily="2" charset="2"/>
              </a:rPr>
              <a:t>Log</a:t>
            </a:r>
            <a:r>
              <a:rPr lang="zh-CN" altLang="en-US" dirty="0">
                <a:solidFill>
                  <a:srgbClr val="FD4C39"/>
                </a:solidFill>
                <a:latin typeface="+mn-ea"/>
                <a:sym typeface="Wingdings" panose="05000000000000000000" pitchFamily="2" charset="2"/>
              </a:rPr>
              <a:t>）文件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构成</a:t>
            </a:r>
          </a:p>
          <a:p>
            <a:pPr lvl="1">
              <a:buNone/>
            </a:pPr>
            <a:r>
              <a:rPr lang="zh-CN" altLang="en-US" dirty="0">
                <a:solidFill>
                  <a:schemeClr val="bg2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不同子表的</a:t>
            </a:r>
            <a:r>
              <a:rPr lang="en-US" altLang="zh-CN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SSTable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可以</a:t>
            </a:r>
            <a:r>
              <a:rPr lang="zh-CN" altLang="en-US" dirty="0" smtClean="0">
                <a:solidFill>
                  <a:srgbClr val="FD4C39"/>
                </a:solidFill>
                <a:latin typeface="+mn-ea"/>
                <a:sym typeface="Wingdings" panose="05000000000000000000" pitchFamily="2" charset="2"/>
              </a:rPr>
              <a:t>共享，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某些</a:t>
            </a:r>
            <a:r>
              <a:rPr lang="en-US" altLang="zh-CN" dirty="0" err="1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SSTable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会参与多个表的构成。</a:t>
            </a:r>
            <a:endParaRPr lang="zh-CN" altLang="en-US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545360" y="1601143"/>
            <a:ext cx="5981049" cy="2531603"/>
            <a:chOff x="533401" y="2539687"/>
            <a:chExt cx="7972424" cy="2489513"/>
          </a:xfrm>
        </p:grpSpPr>
        <p:sp>
          <p:nvSpPr>
            <p:cNvPr id="20" name="矩形 19"/>
            <p:cNvSpPr/>
            <p:nvPr/>
          </p:nvSpPr>
          <p:spPr>
            <a:xfrm>
              <a:off x="533401" y="2539687"/>
              <a:ext cx="7972424" cy="2489513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+mn-ea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95325" y="2707555"/>
              <a:ext cx="7581899" cy="504825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157083" y="2750715"/>
              <a:ext cx="829832" cy="519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zh-CN" altLang="en-US" sz="1600" dirty="0">
                  <a:latin typeface="+mn-ea"/>
                </a:rPr>
                <a:t>日志</a:t>
              </a: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695325" y="3360743"/>
              <a:ext cx="3494787" cy="1527372"/>
              <a:chOff x="2109787" y="1781175"/>
              <a:chExt cx="5737418" cy="2507499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2109787" y="1781175"/>
                <a:ext cx="5586413" cy="24955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2326086" y="2028825"/>
                <a:ext cx="1302940" cy="205740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4402536" y="2028825"/>
                <a:ext cx="1302940" cy="205740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128545" y="3380691"/>
                <a:ext cx="1302939" cy="70553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2195458" y="2734358"/>
                <a:ext cx="1564193" cy="1473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64KB</a:t>
                </a:r>
              </a:p>
              <a:p>
                <a:pPr algn="ctr"/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块</a:t>
                </a: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4271910" y="2734358"/>
                <a:ext cx="1564193" cy="1473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64KB</a:t>
                </a:r>
              </a:p>
              <a:p>
                <a:pPr algn="ctr"/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块</a:t>
                </a: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3841765" y="2734358"/>
                <a:ext cx="417113" cy="853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…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5712824" y="2096184"/>
                <a:ext cx="2134381" cy="853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SSTable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6098845" y="3435562"/>
                <a:ext cx="1362341" cy="853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索引</a:t>
                </a: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4874417" y="3360743"/>
              <a:ext cx="3494787" cy="1527372"/>
              <a:chOff x="2109787" y="1781175"/>
              <a:chExt cx="5737418" cy="2507499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2109787" y="1781175"/>
                <a:ext cx="5586413" cy="24955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2326086" y="2028825"/>
                <a:ext cx="1302940" cy="205740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4402536" y="2028825"/>
                <a:ext cx="1302940" cy="205740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128545" y="3380691"/>
                <a:ext cx="1302939" cy="70553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2195458" y="2734358"/>
                <a:ext cx="1564193" cy="1473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64KB</a:t>
                </a:r>
              </a:p>
              <a:p>
                <a:pPr algn="ctr"/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块</a:t>
                </a: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4271910" y="2734358"/>
                <a:ext cx="1564193" cy="1473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64KB</a:t>
                </a:r>
              </a:p>
              <a:p>
                <a:pPr algn="ctr"/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块</a:t>
                </a: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3841765" y="2734358"/>
                <a:ext cx="296057" cy="853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…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5712824" y="2096184"/>
                <a:ext cx="2134381" cy="853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SSTable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6098845" y="3435562"/>
                <a:ext cx="1362341" cy="853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索引</a:t>
                </a: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4392575" y="3899805"/>
              <a:ext cx="254072" cy="519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…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67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101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99253" y="81103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6"/>
                </a:solidFill>
              </a:rPr>
              <a:t>子表实际组成</a:t>
            </a:r>
          </a:p>
        </p:txBody>
      </p:sp>
      <p:sp>
        <p:nvSpPr>
          <p:cNvPr id="4" name="椭圆 3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0" name="组合 29"/>
          <p:cNvGrpSpPr/>
          <p:nvPr/>
        </p:nvGrpSpPr>
        <p:grpSpPr>
          <a:xfrm>
            <a:off x="2723436" y="948765"/>
            <a:ext cx="5716668" cy="1621931"/>
            <a:chOff x="533401" y="2539687"/>
            <a:chExt cx="7972424" cy="2489513"/>
          </a:xfrm>
        </p:grpSpPr>
        <p:sp>
          <p:nvSpPr>
            <p:cNvPr id="5" name="矩形 4"/>
            <p:cNvSpPr/>
            <p:nvPr/>
          </p:nvSpPr>
          <p:spPr>
            <a:xfrm>
              <a:off x="533401" y="2539687"/>
              <a:ext cx="7972424" cy="2489513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+mn-e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95325" y="2707555"/>
              <a:ext cx="7581899" cy="504825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57083" y="2750715"/>
              <a:ext cx="829832" cy="519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zh-CN" altLang="en-US" sz="1600" dirty="0">
                  <a:latin typeface="+mn-ea"/>
                </a:rPr>
                <a:t>日志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695325" y="3360743"/>
              <a:ext cx="3494787" cy="1527372"/>
              <a:chOff x="2109787" y="1781175"/>
              <a:chExt cx="5737418" cy="2507499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2109787" y="1781175"/>
                <a:ext cx="5586413" cy="24955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2326086" y="2028825"/>
                <a:ext cx="1302940" cy="205740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402536" y="2028825"/>
                <a:ext cx="1302940" cy="205740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128545" y="3380691"/>
                <a:ext cx="1302939" cy="70553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2195458" y="2734358"/>
                <a:ext cx="1564193" cy="1473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64KB</a:t>
                </a:r>
              </a:p>
              <a:p>
                <a:pPr algn="ctr"/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块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271910" y="2734358"/>
                <a:ext cx="1564193" cy="1473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64KB</a:t>
                </a:r>
              </a:p>
              <a:p>
                <a:pPr algn="ctr"/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块</a:t>
                </a: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3841765" y="2734358"/>
                <a:ext cx="417113" cy="853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…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5712824" y="2096184"/>
                <a:ext cx="2134381" cy="853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SSTable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6098845" y="3435562"/>
                <a:ext cx="1362341" cy="853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索引</a:t>
                </a: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4874417" y="3360743"/>
              <a:ext cx="3494787" cy="1527372"/>
              <a:chOff x="2109787" y="1781175"/>
              <a:chExt cx="5737418" cy="2507499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2109787" y="1781175"/>
                <a:ext cx="5586413" cy="24955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2326086" y="2028825"/>
                <a:ext cx="1302940" cy="205740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402536" y="2028825"/>
                <a:ext cx="1302940" cy="205740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6128545" y="3380691"/>
                <a:ext cx="1302939" cy="70553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2195458" y="2734358"/>
                <a:ext cx="1564193" cy="1473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64KB</a:t>
                </a:r>
              </a:p>
              <a:p>
                <a:pPr algn="ctr"/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块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4271910" y="2734358"/>
                <a:ext cx="1564193" cy="1473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64KB</a:t>
                </a:r>
              </a:p>
              <a:p>
                <a:pPr algn="ctr"/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块</a:t>
                </a: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3841765" y="2734358"/>
                <a:ext cx="296057" cy="853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…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5712824" y="2096184"/>
                <a:ext cx="2134381" cy="853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SSTable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098845" y="3435562"/>
                <a:ext cx="1362341" cy="853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索引</a:t>
                </a: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4392575" y="3899805"/>
              <a:ext cx="254072" cy="519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…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201134" y="91830"/>
            <a:ext cx="5105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分布式结构化数据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BigTable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圆角矩形 3"/>
          <p:cNvSpPr>
            <a:spLocks noChangeArrowheads="1"/>
          </p:cNvSpPr>
          <p:nvPr/>
        </p:nvSpPr>
        <p:spPr bwMode="auto">
          <a:xfrm>
            <a:off x="0" y="2965967"/>
            <a:ext cx="9144000" cy="305895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F"/>
            </a:pPr>
            <a:r>
              <a:rPr lang="en-US" altLang="zh-CN" sz="2000" dirty="0" err="1">
                <a:solidFill>
                  <a:schemeClr val="tx1"/>
                </a:solidFill>
                <a:latin typeface="+mn-ea"/>
              </a:rPr>
              <a:t>Bigtable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中的日志文件是一种</a:t>
            </a:r>
            <a:r>
              <a:rPr lang="zh-CN" altLang="en-US" sz="2000" dirty="0">
                <a:solidFill>
                  <a:srgbClr val="FD4C39"/>
                </a:solidFill>
                <a:latin typeface="+mn-ea"/>
              </a:rPr>
              <a:t>共享日志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，每个子表服务器上仅保存一个日志文件，某个子表日志只是这个共享日志的</a:t>
            </a:r>
            <a:r>
              <a:rPr lang="zh-CN" altLang="en-US" sz="2000" dirty="0">
                <a:solidFill>
                  <a:srgbClr val="FD4C39"/>
                </a:solidFill>
                <a:latin typeface="+mn-ea"/>
              </a:rPr>
              <a:t>一个片段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。这样会</a:t>
            </a:r>
            <a:r>
              <a:rPr lang="zh-CN" altLang="en-US" sz="2000" dirty="0">
                <a:solidFill>
                  <a:srgbClr val="FD4C39"/>
                </a:solidFill>
                <a:latin typeface="+mn-ea"/>
              </a:rPr>
              <a:t>节省大量的空间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，但在恢复时却有</a:t>
            </a:r>
            <a:r>
              <a:rPr lang="zh-CN" altLang="en-US" sz="2000" u="sng" dirty="0">
                <a:solidFill>
                  <a:schemeClr val="tx1"/>
                </a:solidFill>
                <a:latin typeface="+mn-ea"/>
              </a:rPr>
              <a:t>一定的难度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F"/>
            </a:pPr>
            <a:endParaRPr lang="zh-CN" altLang="en-US" sz="2000" dirty="0">
              <a:solidFill>
                <a:schemeClr val="tx1"/>
              </a:solidFill>
              <a:latin typeface="+mn-ea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F"/>
            </a:pP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Google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为了避免这种情况出现，对日志做了一些改进。</a:t>
            </a:r>
            <a:r>
              <a:rPr lang="en-US" altLang="zh-CN" sz="2000" dirty="0" err="1">
                <a:solidFill>
                  <a:schemeClr val="tx1"/>
                </a:solidFill>
                <a:latin typeface="+mn-ea"/>
              </a:rPr>
              <a:t>Bigtable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规定将日志的内容按照</a:t>
            </a:r>
            <a:r>
              <a:rPr lang="zh-CN" altLang="en-US" sz="2000" dirty="0">
                <a:solidFill>
                  <a:srgbClr val="FD4C39"/>
                </a:solidFill>
                <a:latin typeface="+mn-ea"/>
              </a:rPr>
              <a:t>键值进行排序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，这样不同的子表服务器都可以连续读取日志文件了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F"/>
            </a:pPr>
            <a:endParaRPr lang="zh-CN" altLang="en-US" sz="2000" dirty="0">
              <a:solidFill>
                <a:schemeClr val="tx1"/>
              </a:solidFill>
              <a:latin typeface="+mn-ea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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一般来说每个子表的大小在</a:t>
            </a:r>
            <a:r>
              <a:rPr lang="en-US" altLang="zh-CN" sz="2000" u="sng" dirty="0">
                <a:solidFill>
                  <a:schemeClr val="tx1"/>
                </a:solidFill>
                <a:latin typeface="+mn-ea"/>
              </a:rPr>
              <a:t>100MB</a:t>
            </a:r>
            <a:r>
              <a:rPr lang="zh-CN" altLang="en-US" sz="2000" u="sng" dirty="0">
                <a:solidFill>
                  <a:schemeClr val="tx1"/>
                </a:solidFill>
                <a:latin typeface="+mn-ea"/>
              </a:rPr>
              <a:t>到</a:t>
            </a:r>
            <a:r>
              <a:rPr lang="en-US" altLang="zh-CN" sz="2000" u="sng" dirty="0">
                <a:solidFill>
                  <a:schemeClr val="tx1"/>
                </a:solidFill>
                <a:latin typeface="+mn-ea"/>
              </a:rPr>
              <a:t>200MB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之间。每个子表服务器上保存的子表数量可以从几十到上千不等，通常情况下是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100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个左右 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034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102</a:t>
            </a:fld>
            <a:endParaRPr lang="zh-CN" altLang="en-US" dirty="0"/>
          </a:p>
        </p:txBody>
      </p:sp>
      <p:sp>
        <p:nvSpPr>
          <p:cNvPr id="72" name="文本框 71"/>
          <p:cNvSpPr txBox="1"/>
          <p:nvPr/>
        </p:nvSpPr>
        <p:spPr>
          <a:xfrm>
            <a:off x="399253" y="81103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6"/>
                </a:solidFill>
              </a:rPr>
              <a:t>子表地址组成</a:t>
            </a:r>
          </a:p>
        </p:txBody>
      </p:sp>
      <p:sp>
        <p:nvSpPr>
          <p:cNvPr id="73" name="椭圆 72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9" name="矩形 68"/>
          <p:cNvSpPr/>
          <p:nvPr/>
        </p:nvSpPr>
        <p:spPr>
          <a:xfrm>
            <a:off x="399253" y="1305715"/>
            <a:ext cx="82145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Bigtable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系统的内部采用的是一种类似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B+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树的三层查询体系</a:t>
            </a:r>
          </a:p>
        </p:txBody>
      </p:sp>
      <p:sp>
        <p:nvSpPr>
          <p:cNvPr id="11" name="Rectangle 57"/>
          <p:cNvSpPr>
            <a:spLocks noChangeArrowheads="1"/>
          </p:cNvSpPr>
          <p:nvPr/>
        </p:nvSpPr>
        <p:spPr bwMode="auto">
          <a:xfrm>
            <a:off x="7630590" y="5378775"/>
            <a:ext cx="299166" cy="33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zh-CN" sz="6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931047" y="1837574"/>
            <a:ext cx="5778225" cy="2058162"/>
            <a:chOff x="-24164" y="1628471"/>
            <a:chExt cx="8641189" cy="4049471"/>
          </a:xfrm>
        </p:grpSpPr>
        <p:sp>
          <p:nvSpPr>
            <p:cNvPr id="45" name="Rectangle 24"/>
            <p:cNvSpPr>
              <a:spLocks noChangeArrowheads="1"/>
            </p:cNvSpPr>
            <p:nvPr/>
          </p:nvSpPr>
          <p:spPr bwMode="auto">
            <a:xfrm>
              <a:off x="6806290" y="4185295"/>
              <a:ext cx="1794997" cy="1492647"/>
            </a:xfrm>
            <a:prstGeom prst="rect">
              <a:avLst/>
            </a:prstGeom>
            <a:solidFill>
              <a:srgbClr val="70AD47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6000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-24164" y="1628471"/>
              <a:ext cx="8641189" cy="3913429"/>
              <a:chOff x="-27171" y="1737436"/>
              <a:chExt cx="8641189" cy="3913429"/>
            </a:xfrm>
          </p:grpSpPr>
          <p:sp>
            <p:nvSpPr>
              <p:cNvPr id="16" name="Rectangle 66"/>
              <p:cNvSpPr>
                <a:spLocks noChangeArrowheads="1"/>
              </p:cNvSpPr>
              <p:nvPr/>
            </p:nvSpPr>
            <p:spPr bwMode="auto">
              <a:xfrm>
                <a:off x="6959056" y="1737436"/>
                <a:ext cx="1508562" cy="192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 Table1</a:t>
                </a:r>
                <a:endParaRPr kumimoji="0" lang="en-US" altLang="zh-CN" sz="1400" b="0" u="none" strike="noStrike" cap="none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0" name="组合 69"/>
              <p:cNvGrpSpPr/>
              <p:nvPr/>
            </p:nvGrpSpPr>
            <p:grpSpPr>
              <a:xfrm>
                <a:off x="-27171" y="2092011"/>
                <a:ext cx="8641189" cy="3558854"/>
                <a:chOff x="-27171" y="2055435"/>
                <a:chExt cx="8641189" cy="3558854"/>
              </a:xfrm>
            </p:grpSpPr>
            <p:sp>
              <p:nvSpPr>
                <p:cNvPr id="3" name="Rectangle 65"/>
                <p:cNvSpPr>
                  <a:spLocks noChangeArrowheads="1"/>
                </p:cNvSpPr>
                <p:nvPr/>
              </p:nvSpPr>
              <p:spPr bwMode="auto">
                <a:xfrm>
                  <a:off x="-27171" y="3491991"/>
                  <a:ext cx="1605898" cy="3087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14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Chubby</a:t>
                  </a:r>
                  <a:r>
                    <a:rPr kumimoji="0" lang="zh-CN" altLang="en-US" sz="14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altLang="zh-CN" sz="14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file</a:t>
                  </a:r>
                  <a:endParaRPr kumimoji="0" lang="zh-CN" altLang="en-US" sz="1400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" name="Rectangle 64"/>
                <p:cNvSpPr>
                  <a:spLocks noChangeArrowheads="1"/>
                </p:cNvSpPr>
                <p:nvPr/>
              </p:nvSpPr>
              <p:spPr bwMode="auto">
                <a:xfrm>
                  <a:off x="1741574" y="2800361"/>
                  <a:ext cx="2477989" cy="4258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Root </a:t>
                  </a:r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Tablet</a:t>
                  </a:r>
                  <a:endParaRPr kumimoji="0" lang="en-US" altLang="zh-CN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lvl="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0" lang="en-US" altLang="zh-CN" sz="14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(1st</a:t>
                  </a:r>
                  <a:r>
                    <a:rPr kumimoji="0" lang="en-US" altLang="zh-CN" sz="1400" b="0" i="0" u="none" strike="noStrike" cap="none" normalizeH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METDATA tablet</a:t>
                  </a:r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:endParaRPr kumimoji="0" lang="zh-CN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" name="Rectangle 63"/>
                <p:cNvSpPr>
                  <a:spLocks noChangeArrowheads="1"/>
                </p:cNvSpPr>
                <p:nvPr/>
              </p:nvSpPr>
              <p:spPr bwMode="auto">
                <a:xfrm>
                  <a:off x="2983966" y="3867033"/>
                  <a:ext cx="299166" cy="337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" name="Rectangle 62"/>
                <p:cNvSpPr>
                  <a:spLocks noChangeArrowheads="1"/>
                </p:cNvSpPr>
                <p:nvPr/>
              </p:nvSpPr>
              <p:spPr bwMode="auto">
                <a:xfrm>
                  <a:off x="5243626" y="3049099"/>
                  <a:ext cx="299166" cy="337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" name="Rectangle 61"/>
                <p:cNvSpPr>
                  <a:spLocks noChangeArrowheads="1"/>
                </p:cNvSpPr>
                <p:nvPr/>
              </p:nvSpPr>
              <p:spPr bwMode="auto">
                <a:xfrm>
                  <a:off x="5243626" y="3599693"/>
                  <a:ext cx="299166" cy="337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" name="Rectangle 60"/>
                <p:cNvSpPr>
                  <a:spLocks noChangeArrowheads="1"/>
                </p:cNvSpPr>
                <p:nvPr/>
              </p:nvSpPr>
              <p:spPr bwMode="auto">
                <a:xfrm>
                  <a:off x="5243626" y="4719974"/>
                  <a:ext cx="299166" cy="337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" name="Rectangle 59"/>
                <p:cNvSpPr>
                  <a:spLocks noChangeArrowheads="1"/>
                </p:cNvSpPr>
                <p:nvPr/>
              </p:nvSpPr>
              <p:spPr bwMode="auto">
                <a:xfrm>
                  <a:off x="7630590" y="2189792"/>
                  <a:ext cx="299166" cy="337358"/>
                </a:xfrm>
                <a:prstGeom prst="rect">
                  <a:avLst/>
                </a:prstGeom>
                <a:noFill/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" name="Rectangle 58"/>
                <p:cNvSpPr>
                  <a:spLocks noChangeArrowheads="1"/>
                </p:cNvSpPr>
                <p:nvPr/>
              </p:nvSpPr>
              <p:spPr bwMode="auto">
                <a:xfrm>
                  <a:off x="7630590" y="2619446"/>
                  <a:ext cx="299166" cy="337358"/>
                </a:xfrm>
                <a:prstGeom prst="rect">
                  <a:avLst/>
                </a:prstGeom>
                <a:noFill/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" name="Rectangle 52"/>
                <p:cNvSpPr>
                  <a:spLocks noChangeArrowheads="1"/>
                </p:cNvSpPr>
                <p:nvPr/>
              </p:nvSpPr>
              <p:spPr bwMode="auto">
                <a:xfrm>
                  <a:off x="6812657" y="3859556"/>
                  <a:ext cx="1654960" cy="3564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1400" b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User Table N</a:t>
                  </a:r>
                  <a:endParaRPr kumimoji="0" lang="en-US" altLang="zh-CN" sz="1400" b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Rectangle 51"/>
                <p:cNvSpPr>
                  <a:spLocks noChangeArrowheads="1"/>
                </p:cNvSpPr>
                <p:nvPr/>
              </p:nvSpPr>
              <p:spPr bwMode="auto">
                <a:xfrm>
                  <a:off x="4063703" y="2055435"/>
                  <a:ext cx="2429868" cy="6985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14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Other</a:t>
                  </a:r>
                </a:p>
                <a:p>
                  <a:pPr lvl="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METADATA tablet</a:t>
                  </a:r>
                  <a:endParaRPr kumimoji="0" lang="zh-CN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AutoShape 50"/>
                <p:cNvSpPr>
                  <a:spLocks noChangeArrowheads="1"/>
                </p:cNvSpPr>
                <p:nvPr/>
              </p:nvSpPr>
              <p:spPr bwMode="auto">
                <a:xfrm>
                  <a:off x="26006" y="3822476"/>
                  <a:ext cx="1508560" cy="27370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20" name="Rectangle 49"/>
                <p:cNvSpPr>
                  <a:spLocks noChangeArrowheads="1"/>
                </p:cNvSpPr>
                <p:nvPr/>
              </p:nvSpPr>
              <p:spPr bwMode="auto">
                <a:xfrm>
                  <a:off x="2296520" y="3679257"/>
                  <a:ext cx="1794997" cy="553776"/>
                </a:xfrm>
                <a:prstGeom prst="rect">
                  <a:avLst/>
                </a:prstGeom>
                <a:solidFill>
                  <a:srgbClr val="70AD47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21" name="Line 48"/>
                <p:cNvSpPr>
                  <a:spLocks noChangeShapeType="1"/>
                </p:cNvSpPr>
                <p:nvPr/>
              </p:nvSpPr>
              <p:spPr bwMode="auto">
                <a:xfrm>
                  <a:off x="2296520" y="3777919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22" name="Line 47"/>
                <p:cNvSpPr>
                  <a:spLocks noChangeShapeType="1"/>
                </p:cNvSpPr>
                <p:nvPr/>
              </p:nvSpPr>
              <p:spPr bwMode="auto">
                <a:xfrm>
                  <a:off x="2296520" y="3882945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23" name="Line 46"/>
                <p:cNvSpPr>
                  <a:spLocks noChangeShapeType="1"/>
                </p:cNvSpPr>
                <p:nvPr/>
              </p:nvSpPr>
              <p:spPr bwMode="auto">
                <a:xfrm>
                  <a:off x="2296520" y="4150285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24" name="Rectangle 45"/>
                <p:cNvSpPr>
                  <a:spLocks noChangeArrowheads="1"/>
                </p:cNvSpPr>
                <p:nvPr/>
              </p:nvSpPr>
              <p:spPr bwMode="auto">
                <a:xfrm>
                  <a:off x="4432057" y="2861325"/>
                  <a:ext cx="1794997" cy="221191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25" name="Line 44"/>
                <p:cNvSpPr>
                  <a:spLocks noChangeShapeType="1"/>
                </p:cNvSpPr>
                <p:nvPr/>
              </p:nvSpPr>
              <p:spPr bwMode="auto">
                <a:xfrm>
                  <a:off x="4432057" y="2959985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26" name="Line 43"/>
                <p:cNvSpPr>
                  <a:spLocks noChangeShapeType="1"/>
                </p:cNvSpPr>
                <p:nvPr/>
              </p:nvSpPr>
              <p:spPr bwMode="auto">
                <a:xfrm>
                  <a:off x="4432057" y="3065013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27" name="Line 42"/>
                <p:cNvSpPr>
                  <a:spLocks noChangeShapeType="1"/>
                </p:cNvSpPr>
                <p:nvPr/>
              </p:nvSpPr>
              <p:spPr bwMode="auto">
                <a:xfrm>
                  <a:off x="4432057" y="3332353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grpSp>
              <p:nvGrpSpPr>
                <p:cNvPr id="28" name="Group 35"/>
                <p:cNvGrpSpPr>
                  <a:grpSpLocks/>
                </p:cNvGrpSpPr>
                <p:nvPr/>
              </p:nvGrpSpPr>
              <p:grpSpPr bwMode="auto">
                <a:xfrm>
                  <a:off x="4444787" y="3488300"/>
                  <a:ext cx="1753624" cy="1486284"/>
                  <a:chOff x="10015" y="9900"/>
                  <a:chExt cx="1421" cy="1167"/>
                </a:xfrm>
              </p:grpSpPr>
              <p:sp>
                <p:nvSpPr>
                  <p:cNvPr id="29" name="Line 41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9900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  <p:sp>
                <p:nvSpPr>
                  <p:cNvPr id="30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9983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  <p:sp>
                <p:nvSpPr>
                  <p:cNvPr id="31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10204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  <p:sp>
                <p:nvSpPr>
                  <p:cNvPr id="32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10770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  <p:sp>
                <p:nvSpPr>
                  <p:cNvPr id="33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10862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  <p:sp>
                <p:nvSpPr>
                  <p:cNvPr id="34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11067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</p:grpSp>
            <p:sp>
              <p:nvSpPr>
                <p:cNvPr id="35" name="Line 34"/>
                <p:cNvSpPr>
                  <a:spLocks noChangeShapeType="1"/>
                </p:cNvSpPr>
                <p:nvPr/>
              </p:nvSpPr>
              <p:spPr bwMode="auto">
                <a:xfrm>
                  <a:off x="4432057" y="3415101"/>
                  <a:ext cx="1779085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36" name="Line 33"/>
                <p:cNvSpPr>
                  <a:spLocks noChangeShapeType="1"/>
                </p:cNvSpPr>
                <p:nvPr/>
              </p:nvSpPr>
              <p:spPr bwMode="auto">
                <a:xfrm>
                  <a:off x="4432057" y="3956146"/>
                  <a:ext cx="1779085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37" name="Line 32"/>
                <p:cNvSpPr>
                  <a:spLocks noChangeShapeType="1"/>
                </p:cNvSpPr>
                <p:nvPr/>
              </p:nvSpPr>
              <p:spPr bwMode="auto">
                <a:xfrm>
                  <a:off x="4432057" y="4516287"/>
                  <a:ext cx="1779085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46" name="Rectangle 23"/>
                <p:cNvSpPr>
                  <a:spLocks noChangeArrowheads="1"/>
                </p:cNvSpPr>
                <p:nvPr/>
              </p:nvSpPr>
              <p:spPr bwMode="auto">
                <a:xfrm>
                  <a:off x="6815839" y="2091132"/>
                  <a:ext cx="1794997" cy="1438544"/>
                </a:xfrm>
                <a:prstGeom prst="rect">
                  <a:avLst/>
                </a:prstGeom>
                <a:solidFill>
                  <a:srgbClr val="70AD47"/>
                </a:solidFill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48" name="Line 21"/>
                <p:cNvSpPr>
                  <a:spLocks noChangeShapeType="1"/>
                </p:cNvSpPr>
                <p:nvPr/>
              </p:nvSpPr>
              <p:spPr bwMode="auto">
                <a:xfrm>
                  <a:off x="6822205" y="2161149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49" name="Line 20"/>
                <p:cNvSpPr>
                  <a:spLocks noChangeShapeType="1"/>
                </p:cNvSpPr>
                <p:nvPr/>
              </p:nvSpPr>
              <p:spPr bwMode="auto">
                <a:xfrm>
                  <a:off x="6822205" y="2243897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50" name="Line 19"/>
                <p:cNvSpPr>
                  <a:spLocks noChangeShapeType="1"/>
                </p:cNvSpPr>
                <p:nvPr/>
              </p:nvSpPr>
              <p:spPr bwMode="auto">
                <a:xfrm>
                  <a:off x="6822205" y="2409393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51" name="Line 18"/>
                <p:cNvSpPr>
                  <a:spLocks noChangeShapeType="1"/>
                </p:cNvSpPr>
                <p:nvPr/>
              </p:nvSpPr>
              <p:spPr bwMode="auto">
                <a:xfrm>
                  <a:off x="6822205" y="2508054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52" name="Line 17"/>
                <p:cNvSpPr>
                  <a:spLocks noChangeShapeType="1"/>
                </p:cNvSpPr>
                <p:nvPr/>
              </p:nvSpPr>
              <p:spPr bwMode="auto">
                <a:xfrm>
                  <a:off x="6822205" y="2625812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53" name="Line 16"/>
                <p:cNvSpPr>
                  <a:spLocks noChangeShapeType="1"/>
                </p:cNvSpPr>
                <p:nvPr/>
              </p:nvSpPr>
              <p:spPr bwMode="auto">
                <a:xfrm>
                  <a:off x="6822205" y="2889968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54" name="Line 15"/>
                <p:cNvSpPr>
                  <a:spLocks noChangeShapeType="1"/>
                </p:cNvSpPr>
                <p:nvPr/>
              </p:nvSpPr>
              <p:spPr bwMode="auto">
                <a:xfrm>
                  <a:off x="6825386" y="2979081"/>
                  <a:ext cx="1779085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55" name="Line 14"/>
                <p:cNvSpPr>
                  <a:spLocks noChangeShapeType="1"/>
                </p:cNvSpPr>
                <p:nvPr/>
              </p:nvSpPr>
              <p:spPr bwMode="auto">
                <a:xfrm>
                  <a:off x="1570870" y="3940692"/>
                  <a:ext cx="725650" cy="870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56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4113795" y="3131847"/>
                  <a:ext cx="327811" cy="78928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57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4113795" y="3698353"/>
                  <a:ext cx="327811" cy="22278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58" name="Line 11"/>
                <p:cNvSpPr>
                  <a:spLocks noChangeShapeType="1"/>
                </p:cNvSpPr>
                <p:nvPr/>
              </p:nvSpPr>
              <p:spPr bwMode="auto">
                <a:xfrm>
                  <a:off x="4113795" y="3921136"/>
                  <a:ext cx="321446" cy="865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59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6230237" y="2288454"/>
                  <a:ext cx="579237" cy="81156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60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6233419" y="2718106"/>
                  <a:ext cx="569690" cy="39146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61" name="Line 8"/>
                <p:cNvSpPr>
                  <a:spLocks noChangeShapeType="1"/>
                </p:cNvSpPr>
                <p:nvPr/>
              </p:nvSpPr>
              <p:spPr bwMode="auto">
                <a:xfrm>
                  <a:off x="6236603" y="3666527"/>
                  <a:ext cx="579237" cy="80520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62" name="Line 7"/>
                <p:cNvSpPr>
                  <a:spLocks noChangeShapeType="1"/>
                </p:cNvSpPr>
                <p:nvPr/>
              </p:nvSpPr>
              <p:spPr bwMode="auto">
                <a:xfrm>
                  <a:off x="6227054" y="3663345"/>
                  <a:ext cx="582420" cy="136216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63" name="Rectangle 6"/>
                <p:cNvSpPr>
                  <a:spLocks noChangeArrowheads="1"/>
                </p:cNvSpPr>
                <p:nvPr/>
              </p:nvSpPr>
              <p:spPr bwMode="auto">
                <a:xfrm>
                  <a:off x="7691059" y="3045917"/>
                  <a:ext cx="127305" cy="235514"/>
                </a:xfrm>
                <a:prstGeom prst="rect">
                  <a:avLst/>
                </a:prstGeom>
                <a:noFill/>
                <a:ln w="635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4" name="Rectangle 5"/>
                <p:cNvSpPr>
                  <a:spLocks noChangeArrowheads="1"/>
                </p:cNvSpPr>
                <p:nvPr/>
              </p:nvSpPr>
              <p:spPr bwMode="auto">
                <a:xfrm>
                  <a:off x="7691059" y="3170038"/>
                  <a:ext cx="127305" cy="2355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5" name="Rectangle 4"/>
                <p:cNvSpPr>
                  <a:spLocks noChangeArrowheads="1"/>
                </p:cNvSpPr>
                <p:nvPr/>
              </p:nvSpPr>
              <p:spPr bwMode="auto">
                <a:xfrm>
                  <a:off x="7691059" y="3300527"/>
                  <a:ext cx="127305" cy="2355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" name="Rectangle 3"/>
                <p:cNvSpPr>
                  <a:spLocks noChangeArrowheads="1"/>
                </p:cNvSpPr>
                <p:nvPr/>
              </p:nvSpPr>
              <p:spPr bwMode="auto">
                <a:xfrm>
                  <a:off x="5316825" y="4029345"/>
                  <a:ext cx="127305" cy="2355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7" name="Rectangle 2"/>
                <p:cNvSpPr>
                  <a:spLocks noChangeArrowheads="1"/>
                </p:cNvSpPr>
                <p:nvPr/>
              </p:nvSpPr>
              <p:spPr bwMode="auto">
                <a:xfrm>
                  <a:off x="5316825" y="4153468"/>
                  <a:ext cx="127305" cy="2355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8" name="Rectangle 1"/>
                <p:cNvSpPr>
                  <a:spLocks noChangeArrowheads="1"/>
                </p:cNvSpPr>
                <p:nvPr/>
              </p:nvSpPr>
              <p:spPr bwMode="auto">
                <a:xfrm>
                  <a:off x="5316825" y="4283955"/>
                  <a:ext cx="127305" cy="2355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" name="Rectangle 56"/>
                <p:cNvSpPr>
                  <a:spLocks noChangeArrowheads="1"/>
                </p:cNvSpPr>
                <p:nvPr/>
              </p:nvSpPr>
              <p:spPr bwMode="auto">
                <a:xfrm>
                  <a:off x="7630590" y="4385799"/>
                  <a:ext cx="299166" cy="337358"/>
                </a:xfrm>
                <a:prstGeom prst="rect">
                  <a:avLst/>
                </a:prstGeom>
                <a:noFill/>
                <a:ln w="635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" name="Rectangle 55"/>
                <p:cNvSpPr>
                  <a:spLocks noChangeArrowheads="1"/>
                </p:cNvSpPr>
                <p:nvPr/>
              </p:nvSpPr>
              <p:spPr bwMode="auto">
                <a:xfrm>
                  <a:off x="7691059" y="4828183"/>
                  <a:ext cx="127305" cy="235514"/>
                </a:xfrm>
                <a:prstGeom prst="rect">
                  <a:avLst/>
                </a:prstGeom>
                <a:noFill/>
                <a:ln w="635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4" name="Rectangle 54"/>
                <p:cNvSpPr>
                  <a:spLocks noChangeArrowheads="1"/>
                </p:cNvSpPr>
                <p:nvPr/>
              </p:nvSpPr>
              <p:spPr bwMode="auto">
                <a:xfrm>
                  <a:off x="7691059" y="4952305"/>
                  <a:ext cx="127305" cy="235514"/>
                </a:xfrm>
                <a:prstGeom prst="rect">
                  <a:avLst/>
                </a:prstGeom>
                <a:noFill/>
                <a:ln w="635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" name="Rectangle 53"/>
                <p:cNvSpPr>
                  <a:spLocks noChangeArrowheads="1"/>
                </p:cNvSpPr>
                <p:nvPr/>
              </p:nvSpPr>
              <p:spPr bwMode="auto">
                <a:xfrm>
                  <a:off x="7691059" y="5082793"/>
                  <a:ext cx="127305" cy="235514"/>
                </a:xfrm>
                <a:prstGeom prst="rect">
                  <a:avLst/>
                </a:prstGeom>
                <a:noFill/>
                <a:ln w="635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" name="Line 31"/>
                <p:cNvSpPr>
                  <a:spLocks noChangeShapeType="1"/>
                </p:cNvSpPr>
                <p:nvPr/>
              </p:nvSpPr>
              <p:spPr bwMode="auto">
                <a:xfrm>
                  <a:off x="6819021" y="4264859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39" name="Line 30"/>
                <p:cNvSpPr>
                  <a:spLocks noChangeShapeType="1"/>
                </p:cNvSpPr>
                <p:nvPr/>
              </p:nvSpPr>
              <p:spPr bwMode="auto">
                <a:xfrm>
                  <a:off x="6819021" y="4392164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40" name="Line 29"/>
                <p:cNvSpPr>
                  <a:spLocks noChangeShapeType="1"/>
                </p:cNvSpPr>
                <p:nvPr/>
              </p:nvSpPr>
              <p:spPr bwMode="auto">
                <a:xfrm>
                  <a:off x="6819021" y="5359680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41" name="Line 28"/>
                <p:cNvSpPr>
                  <a:spLocks noChangeShapeType="1"/>
                </p:cNvSpPr>
                <p:nvPr/>
              </p:nvSpPr>
              <p:spPr bwMode="auto">
                <a:xfrm>
                  <a:off x="6819021" y="5432881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42" name="Line 27"/>
                <p:cNvSpPr>
                  <a:spLocks noChangeShapeType="1"/>
                </p:cNvSpPr>
                <p:nvPr/>
              </p:nvSpPr>
              <p:spPr bwMode="auto">
                <a:xfrm>
                  <a:off x="6819021" y="5614289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43" name="Line 26"/>
                <p:cNvSpPr>
                  <a:spLocks noChangeShapeType="1"/>
                </p:cNvSpPr>
                <p:nvPr/>
              </p:nvSpPr>
              <p:spPr bwMode="auto">
                <a:xfrm>
                  <a:off x="6812656" y="4748617"/>
                  <a:ext cx="1782267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44" name="Line 25"/>
                <p:cNvSpPr>
                  <a:spLocks noChangeShapeType="1"/>
                </p:cNvSpPr>
                <p:nvPr/>
              </p:nvSpPr>
              <p:spPr bwMode="auto">
                <a:xfrm>
                  <a:off x="6819021" y="4653138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47" name="Line 22"/>
                <p:cNvSpPr>
                  <a:spLocks noChangeShapeType="1"/>
                </p:cNvSpPr>
                <p:nvPr/>
              </p:nvSpPr>
              <p:spPr bwMode="auto">
                <a:xfrm>
                  <a:off x="6809474" y="5292846"/>
                  <a:ext cx="177908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</p:grpSp>
        </p:grpSp>
      </p:grpSp>
      <p:sp>
        <p:nvSpPr>
          <p:cNvPr id="75" name="矩形 74"/>
          <p:cNvSpPr/>
          <p:nvPr/>
        </p:nvSpPr>
        <p:spPr>
          <a:xfrm>
            <a:off x="201134" y="91830"/>
            <a:ext cx="5105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分布式结构化数据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BigTable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22719" y="4062458"/>
            <a:ext cx="88657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(1)Chubby  file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 smtClean="0">
                <a:latin typeface="+mn-ea"/>
              </a:rPr>
              <a:t>包含了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根子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表</a:t>
            </a:r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latin typeface="+mn-ea"/>
              </a:rPr>
              <a:t> </a:t>
            </a:r>
            <a:r>
              <a:rPr lang="en-US" altLang="zh-CN" b="1" dirty="0">
                <a:latin typeface="+mn-ea"/>
              </a:rPr>
              <a:t>Root Tablet </a:t>
            </a:r>
            <a:r>
              <a:rPr lang="en-US" altLang="zh-CN" b="1" dirty="0" smtClean="0">
                <a:latin typeface="+mn-ea"/>
              </a:rPr>
              <a:t>)</a:t>
            </a:r>
            <a:r>
              <a:rPr lang="zh-CN" altLang="en-US" dirty="0" smtClean="0">
                <a:latin typeface="+mn-ea"/>
              </a:rPr>
              <a:t>的位置信息</a:t>
            </a:r>
            <a:endParaRPr lang="en-US" altLang="zh-CN" dirty="0">
              <a:latin typeface="+mn-ea"/>
            </a:endParaRPr>
          </a:p>
          <a:p>
            <a:endParaRPr lang="en-US" altLang="zh-CN" b="1" dirty="0" smtClean="0">
              <a:latin typeface="+mn-ea"/>
            </a:endParaRP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(2)Root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Tablet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：是</a:t>
            </a:r>
            <a:r>
              <a:rPr lang="zh-CN" altLang="zh-CN" dirty="0" smtClean="0"/>
              <a:t>元数据</a:t>
            </a:r>
            <a:r>
              <a:rPr lang="zh-CN" altLang="zh-CN" dirty="0"/>
              <a:t>表（</a:t>
            </a:r>
            <a:r>
              <a:rPr lang="en-US" altLang="zh-CN" dirty="0"/>
              <a:t>METADATA </a:t>
            </a:r>
            <a:r>
              <a:rPr lang="en-US" altLang="zh-CN" dirty="0" smtClean="0"/>
              <a:t>Tablet</a:t>
            </a:r>
            <a:r>
              <a:rPr lang="zh-CN" altLang="zh-CN" dirty="0" smtClean="0"/>
              <a:t>）</a:t>
            </a:r>
            <a:r>
              <a:rPr lang="zh-CN" altLang="zh-CN" dirty="0"/>
              <a:t>的第一个</a:t>
            </a:r>
            <a:r>
              <a:rPr lang="zh-CN" altLang="zh-CN" dirty="0" smtClean="0"/>
              <a:t>分片</a:t>
            </a:r>
            <a:r>
              <a:rPr lang="zh-CN" altLang="en-US" dirty="0"/>
              <a:t>，</a:t>
            </a:r>
            <a:r>
              <a:rPr lang="zh-CN" altLang="en-US" dirty="0" smtClean="0">
                <a:latin typeface="+mn-ea"/>
              </a:rPr>
              <a:t>包含了</a:t>
            </a:r>
            <a:r>
              <a:rPr lang="zh-CN" altLang="en-US" b="1" dirty="0">
                <a:latin typeface="+mn-ea"/>
              </a:rPr>
              <a:t>其他元数据子</a:t>
            </a:r>
            <a:r>
              <a:rPr lang="zh-CN" altLang="en-US" b="1" dirty="0" smtClean="0">
                <a:latin typeface="+mn-ea"/>
              </a:rPr>
              <a:t>表</a:t>
            </a:r>
            <a:r>
              <a:rPr lang="en-US" altLang="zh-CN" b="1" dirty="0" smtClean="0">
                <a:latin typeface="+mn-ea"/>
              </a:rPr>
              <a:t>(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METADATA Tablet</a:t>
            </a:r>
            <a:r>
              <a:rPr lang="en-US" altLang="zh-CN" b="1" dirty="0" smtClean="0">
                <a:latin typeface="+mn-ea"/>
              </a:rPr>
              <a:t>)</a:t>
            </a:r>
            <a:r>
              <a:rPr lang="zh-CN" altLang="en-US" dirty="0" smtClean="0">
                <a:latin typeface="+mn-ea"/>
              </a:rPr>
              <a:t>里</a:t>
            </a:r>
            <a:r>
              <a:rPr lang="zh-CN" altLang="en-US" dirty="0">
                <a:latin typeface="+mn-ea"/>
              </a:rPr>
              <a:t>所有的 </a:t>
            </a:r>
            <a:r>
              <a:rPr lang="en-US" altLang="zh-CN" dirty="0">
                <a:latin typeface="+mn-ea"/>
              </a:rPr>
              <a:t>Tablet </a:t>
            </a:r>
            <a:r>
              <a:rPr lang="zh-CN" altLang="en-US" dirty="0">
                <a:latin typeface="+mn-ea"/>
              </a:rPr>
              <a:t>的位置信息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endParaRPr lang="en-US" altLang="zh-CN" dirty="0" smtClean="0">
              <a:latin typeface="+mn-ea"/>
            </a:endParaRP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Other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METADATA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Tablet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 smtClean="0">
                <a:latin typeface="+mn-ea"/>
              </a:rPr>
              <a:t>每个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Tablet</a:t>
            </a:r>
            <a:r>
              <a:rPr lang="en-US" altLang="zh-CN" dirty="0" smtClean="0">
                <a:latin typeface="+mn-ea"/>
              </a:rPr>
              <a:t> </a:t>
            </a:r>
            <a:r>
              <a:rPr lang="zh-CN" altLang="en-US" dirty="0" smtClean="0">
                <a:latin typeface="+mn-ea"/>
              </a:rPr>
              <a:t>包含</a:t>
            </a:r>
            <a:r>
              <a:rPr lang="zh-CN" altLang="en-US" dirty="0">
                <a:latin typeface="+mn-ea"/>
              </a:rPr>
              <a:t>了一个用户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Tablet </a:t>
            </a:r>
            <a:r>
              <a:rPr lang="zh-CN" altLang="en-US" dirty="0">
                <a:latin typeface="+mn-ea"/>
              </a:rPr>
              <a:t>的集合。</a:t>
            </a:r>
          </a:p>
        </p:txBody>
      </p:sp>
    </p:spTree>
    <p:extLst>
      <p:ext uri="{BB962C8B-B14F-4D97-AF65-F5344CB8AC3E}">
        <p14:creationId xmlns:p14="http://schemas.microsoft.com/office/powerpoint/2010/main" val="384903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103</a:t>
            </a:fld>
            <a:endParaRPr lang="zh-CN" altLang="en-US" dirty="0"/>
          </a:p>
        </p:txBody>
      </p:sp>
      <p:sp>
        <p:nvSpPr>
          <p:cNvPr id="11" name="Rectangle 57"/>
          <p:cNvSpPr>
            <a:spLocks noChangeArrowheads="1"/>
          </p:cNvSpPr>
          <p:nvPr/>
        </p:nvSpPr>
        <p:spPr bwMode="auto">
          <a:xfrm>
            <a:off x="7630590" y="5378775"/>
            <a:ext cx="299166" cy="33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zh-CN" sz="6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01134" y="91830"/>
            <a:ext cx="5105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分布式结构化数据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BigTable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 Box 5"/>
          <p:cNvSpPr txBox="1">
            <a:spLocks noChangeArrowheads="1"/>
          </p:cNvSpPr>
          <p:nvPr/>
        </p:nvSpPr>
        <p:spPr bwMode="auto">
          <a:xfrm>
            <a:off x="0" y="714555"/>
            <a:ext cx="913269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</a:t>
            </a:r>
            <a:r>
              <a:rPr lang="zh-CN" altLang="en-US" sz="2000" dirty="0">
                <a:latin typeface="+mn-ea"/>
              </a:rPr>
              <a:t>所有子表地址都被记录在</a:t>
            </a:r>
            <a:r>
              <a:rPr lang="zh-CN" altLang="en-US" sz="2000" dirty="0">
                <a:solidFill>
                  <a:srgbClr val="FD4C39"/>
                </a:solidFill>
                <a:latin typeface="+mn-ea"/>
              </a:rPr>
              <a:t>元数据表</a:t>
            </a:r>
            <a:r>
              <a:rPr lang="zh-CN" altLang="en-US" sz="2000" dirty="0">
                <a:latin typeface="+mn-ea"/>
              </a:rPr>
              <a:t>中，元数据表也是由一个个的</a:t>
            </a:r>
            <a:r>
              <a:rPr lang="zh-CN" altLang="en-US" sz="2000" dirty="0">
                <a:solidFill>
                  <a:srgbClr val="FD4C39"/>
                </a:solidFill>
                <a:latin typeface="+mn-ea"/>
              </a:rPr>
              <a:t>元数据子表</a:t>
            </a:r>
            <a:r>
              <a:rPr lang="zh-CN" altLang="en-US" sz="2000" dirty="0">
                <a:latin typeface="+mn-ea"/>
              </a:rPr>
              <a:t>（</a:t>
            </a:r>
            <a:r>
              <a:rPr lang="en-US" altLang="zh-CN" sz="2000" dirty="0">
                <a:latin typeface="+mn-ea"/>
              </a:rPr>
              <a:t>Metadata tablet</a:t>
            </a:r>
            <a:r>
              <a:rPr lang="zh-CN" altLang="en-US" sz="2000" dirty="0">
                <a:latin typeface="+mn-ea"/>
              </a:rPr>
              <a:t>）组成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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根子表</a:t>
            </a:r>
            <a:r>
              <a:rPr lang="zh-CN" altLang="en-US" sz="2000" dirty="0">
                <a:latin typeface="+mn-ea"/>
              </a:rPr>
              <a:t>是元数据表中一个比较特殊的子表，它既是</a:t>
            </a:r>
            <a:r>
              <a:rPr lang="zh-CN" altLang="en-US" sz="2000" u="sng" dirty="0">
                <a:latin typeface="+mn-ea"/>
              </a:rPr>
              <a:t>元数据表的第一条记录，也包含了其他元数据子表的地址</a:t>
            </a:r>
            <a:r>
              <a:rPr lang="zh-CN" altLang="en-US" sz="2000" dirty="0">
                <a:latin typeface="+mn-ea"/>
              </a:rPr>
              <a:t>，同时</a:t>
            </a:r>
            <a:r>
              <a:rPr lang="en-US" altLang="zh-CN" sz="2000" dirty="0">
                <a:latin typeface="+mn-ea"/>
              </a:rPr>
              <a:t>Chubby</a:t>
            </a:r>
            <a:r>
              <a:rPr lang="zh-CN" altLang="en-US" sz="2000" dirty="0">
                <a:latin typeface="+mn-ea"/>
              </a:rPr>
              <a:t>中的一个文件也存储了这个根子表的信息。</a:t>
            </a:r>
          </a:p>
          <a:p>
            <a:pPr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</a:t>
            </a:r>
            <a:r>
              <a:rPr lang="zh-CN" altLang="en-US" sz="2000" dirty="0">
                <a:latin typeface="+mn-ea"/>
              </a:rPr>
              <a:t>在 </a:t>
            </a:r>
            <a:r>
              <a:rPr lang="en-US" altLang="zh-CN" sz="2000" dirty="0">
                <a:latin typeface="+mn-ea"/>
              </a:rPr>
              <a:t>METADATA </a:t>
            </a:r>
            <a:r>
              <a:rPr lang="zh-CN" altLang="en-US" sz="2000" dirty="0">
                <a:latin typeface="+mn-ea"/>
              </a:rPr>
              <a:t>表里面，每个 </a:t>
            </a:r>
            <a:r>
              <a:rPr lang="en-US" altLang="zh-CN" sz="2000" dirty="0">
                <a:latin typeface="+mn-ea"/>
              </a:rPr>
              <a:t>Tablet </a:t>
            </a:r>
            <a:r>
              <a:rPr lang="zh-CN" altLang="en-US" sz="2000" dirty="0">
                <a:latin typeface="+mn-ea"/>
              </a:rPr>
              <a:t>的位置信息都存放在一个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行关键字</a:t>
            </a:r>
            <a:r>
              <a:rPr lang="zh-CN" altLang="en-US" sz="2000" dirty="0">
                <a:latin typeface="+mn-ea"/>
              </a:rPr>
              <a:t>下面，而这个行关键字是由 </a:t>
            </a:r>
            <a:r>
              <a:rPr lang="en-US" altLang="zh-CN" sz="2000" dirty="0">
                <a:latin typeface="+mn-ea"/>
              </a:rPr>
              <a:t>Tablet </a:t>
            </a:r>
            <a:r>
              <a:rPr lang="zh-CN" altLang="en-US" sz="2000" dirty="0">
                <a:latin typeface="+mn-ea"/>
              </a:rPr>
              <a:t>所在的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表的标识符</a:t>
            </a:r>
            <a:r>
              <a:rPr lang="zh-CN" altLang="en-US" sz="2000" dirty="0">
                <a:latin typeface="+mn-ea"/>
              </a:rPr>
              <a:t>和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Tablet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的最后一行</a:t>
            </a:r>
            <a:r>
              <a:rPr lang="zh-CN" altLang="en-US" sz="2000" dirty="0">
                <a:latin typeface="+mn-ea"/>
              </a:rPr>
              <a:t>编码而成的。</a:t>
            </a:r>
            <a:r>
              <a:rPr lang="en-US" altLang="zh-CN" sz="2000" dirty="0">
                <a:latin typeface="+mn-ea"/>
              </a:rPr>
              <a:t>METADATA </a:t>
            </a:r>
            <a:r>
              <a:rPr lang="zh-CN" altLang="en-US" sz="2000" dirty="0">
                <a:latin typeface="+mn-ea"/>
              </a:rPr>
              <a:t>的每一行都存储了大约 </a:t>
            </a:r>
            <a:r>
              <a:rPr lang="en-US" altLang="zh-CN" sz="2000" dirty="0">
                <a:latin typeface="+mn-ea"/>
              </a:rPr>
              <a:t>1KB </a:t>
            </a:r>
            <a:r>
              <a:rPr lang="zh-CN" altLang="en-US" sz="2000" dirty="0">
                <a:latin typeface="+mn-ea"/>
              </a:rPr>
              <a:t>的内存数据。 在一个大小适中的、容量限制为 </a:t>
            </a:r>
            <a:r>
              <a:rPr lang="en-US" altLang="zh-CN" sz="2000" dirty="0">
                <a:latin typeface="+mn-ea"/>
              </a:rPr>
              <a:t>128MB </a:t>
            </a:r>
            <a:r>
              <a:rPr lang="zh-CN" altLang="en-US" sz="2000" dirty="0">
                <a:latin typeface="+mn-ea"/>
              </a:rPr>
              <a:t>的 </a:t>
            </a:r>
            <a:r>
              <a:rPr lang="en-US" altLang="zh-CN" sz="2000" dirty="0">
                <a:latin typeface="+mn-ea"/>
              </a:rPr>
              <a:t>METADATA Tablet </a:t>
            </a:r>
            <a:r>
              <a:rPr lang="zh-CN" altLang="en-US" sz="2000" dirty="0">
                <a:latin typeface="+mn-ea"/>
              </a:rPr>
              <a:t>中，采用这种三层结构的存储模式，可以标识 </a:t>
            </a:r>
            <a:r>
              <a:rPr lang="en-US" altLang="zh-CN" sz="2000" dirty="0" smtClean="0">
                <a:latin typeface="+mn-ea"/>
              </a:rPr>
              <a:t>2</a:t>
            </a:r>
            <a:r>
              <a:rPr lang="en-US" altLang="zh-CN" sz="2000" dirty="0">
                <a:latin typeface="+mn-ea"/>
              </a:rPr>
              <a:t>^</a:t>
            </a:r>
            <a:r>
              <a:rPr lang="en-US" altLang="zh-CN" sz="2000" dirty="0" smtClean="0">
                <a:latin typeface="+mn-ea"/>
              </a:rPr>
              <a:t>34 </a:t>
            </a:r>
            <a:r>
              <a:rPr lang="zh-CN" altLang="en-US" sz="2000" dirty="0">
                <a:latin typeface="+mn-ea"/>
              </a:rPr>
              <a:t>个 </a:t>
            </a:r>
            <a:r>
              <a:rPr lang="en-US" altLang="zh-CN" sz="2000" dirty="0">
                <a:latin typeface="+mn-ea"/>
              </a:rPr>
              <a:t>Tablet </a:t>
            </a:r>
            <a:r>
              <a:rPr lang="zh-CN" altLang="en-US" sz="2000" dirty="0">
                <a:latin typeface="+mn-ea"/>
              </a:rPr>
              <a:t>的地址（如果每个 </a:t>
            </a:r>
            <a:r>
              <a:rPr lang="en-US" altLang="zh-CN" sz="2000" dirty="0">
                <a:latin typeface="+mn-ea"/>
              </a:rPr>
              <a:t>Tablet </a:t>
            </a:r>
            <a:r>
              <a:rPr lang="zh-CN" altLang="en-US" sz="2000" dirty="0">
                <a:latin typeface="+mn-ea"/>
              </a:rPr>
              <a:t>存储 </a:t>
            </a:r>
            <a:r>
              <a:rPr lang="en-US" altLang="zh-CN" sz="2000" dirty="0">
                <a:latin typeface="+mn-ea"/>
              </a:rPr>
              <a:t>128MB </a:t>
            </a:r>
            <a:r>
              <a:rPr lang="zh-CN" altLang="en-US" sz="2000" dirty="0">
                <a:latin typeface="+mn-ea"/>
              </a:rPr>
              <a:t>数据，那么一共可以存储 </a:t>
            </a:r>
            <a:r>
              <a:rPr lang="en-US" altLang="zh-CN" sz="2000" dirty="0">
                <a:latin typeface="+mn-ea"/>
              </a:rPr>
              <a:t>2^61 </a:t>
            </a:r>
            <a:r>
              <a:rPr lang="zh-CN" altLang="en-US" sz="2000" dirty="0">
                <a:latin typeface="+mn-ea"/>
              </a:rPr>
              <a:t>字节数据）。</a:t>
            </a:r>
          </a:p>
        </p:txBody>
      </p:sp>
      <p:grpSp>
        <p:nvGrpSpPr>
          <p:cNvPr id="74" name="组合 73"/>
          <p:cNvGrpSpPr/>
          <p:nvPr/>
        </p:nvGrpSpPr>
        <p:grpSpPr>
          <a:xfrm>
            <a:off x="1646772" y="4102888"/>
            <a:ext cx="5778225" cy="2058162"/>
            <a:chOff x="-24164" y="1628471"/>
            <a:chExt cx="8641189" cy="4049471"/>
          </a:xfrm>
        </p:grpSpPr>
        <p:sp>
          <p:nvSpPr>
            <p:cNvPr id="78" name="Rectangle 24"/>
            <p:cNvSpPr>
              <a:spLocks noChangeArrowheads="1"/>
            </p:cNvSpPr>
            <p:nvPr/>
          </p:nvSpPr>
          <p:spPr bwMode="auto">
            <a:xfrm>
              <a:off x="6806290" y="4185295"/>
              <a:ext cx="1794997" cy="1492647"/>
            </a:xfrm>
            <a:prstGeom prst="rect">
              <a:avLst/>
            </a:prstGeom>
            <a:solidFill>
              <a:srgbClr val="70AD47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6000"/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-24164" y="1628471"/>
              <a:ext cx="8641189" cy="3913429"/>
              <a:chOff x="-27171" y="1737436"/>
              <a:chExt cx="8641189" cy="3913429"/>
            </a:xfrm>
          </p:grpSpPr>
          <p:sp>
            <p:nvSpPr>
              <p:cNvPr id="80" name="Rectangle 66"/>
              <p:cNvSpPr>
                <a:spLocks noChangeArrowheads="1"/>
              </p:cNvSpPr>
              <p:nvPr/>
            </p:nvSpPr>
            <p:spPr bwMode="auto">
              <a:xfrm>
                <a:off x="6959056" y="1737436"/>
                <a:ext cx="1508562" cy="192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 Table1</a:t>
                </a:r>
                <a:endParaRPr kumimoji="0" lang="en-US" altLang="zh-CN" sz="1400" b="0" u="none" strike="noStrike" cap="none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-27171" y="2092011"/>
                <a:ext cx="8641189" cy="3558854"/>
                <a:chOff x="-27171" y="2055435"/>
                <a:chExt cx="8641189" cy="3558854"/>
              </a:xfrm>
            </p:grpSpPr>
            <p:sp>
              <p:nvSpPr>
                <p:cNvPr id="82" name="Rectangle 65"/>
                <p:cNvSpPr>
                  <a:spLocks noChangeArrowheads="1"/>
                </p:cNvSpPr>
                <p:nvPr/>
              </p:nvSpPr>
              <p:spPr bwMode="auto">
                <a:xfrm>
                  <a:off x="-27171" y="3491991"/>
                  <a:ext cx="1605898" cy="3087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14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Chubby</a:t>
                  </a:r>
                  <a:r>
                    <a:rPr kumimoji="0" lang="zh-CN" altLang="en-US" sz="14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altLang="zh-CN" sz="14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file</a:t>
                  </a:r>
                  <a:endParaRPr kumimoji="0" lang="zh-CN" altLang="en-US" sz="1400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Rectangle 64"/>
                <p:cNvSpPr>
                  <a:spLocks noChangeArrowheads="1"/>
                </p:cNvSpPr>
                <p:nvPr/>
              </p:nvSpPr>
              <p:spPr bwMode="auto">
                <a:xfrm>
                  <a:off x="1741574" y="2800361"/>
                  <a:ext cx="2477989" cy="4258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Root </a:t>
                  </a:r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Tablet</a:t>
                  </a:r>
                  <a:endParaRPr kumimoji="0" lang="en-US" altLang="zh-CN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lvl="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0" lang="en-US" altLang="zh-CN" sz="14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(1st</a:t>
                  </a:r>
                  <a:r>
                    <a:rPr kumimoji="0" lang="en-US" altLang="zh-CN" sz="1400" b="0" i="0" u="none" strike="noStrike" cap="none" normalizeH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METDATA tablet</a:t>
                  </a:r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:endParaRPr kumimoji="0" lang="zh-CN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Rectangle 63"/>
                <p:cNvSpPr>
                  <a:spLocks noChangeArrowheads="1"/>
                </p:cNvSpPr>
                <p:nvPr/>
              </p:nvSpPr>
              <p:spPr bwMode="auto">
                <a:xfrm>
                  <a:off x="2983966" y="3867033"/>
                  <a:ext cx="299166" cy="337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5" name="Rectangle 62"/>
                <p:cNvSpPr>
                  <a:spLocks noChangeArrowheads="1"/>
                </p:cNvSpPr>
                <p:nvPr/>
              </p:nvSpPr>
              <p:spPr bwMode="auto">
                <a:xfrm>
                  <a:off x="5243626" y="3049099"/>
                  <a:ext cx="299166" cy="337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6" name="Rectangle 61"/>
                <p:cNvSpPr>
                  <a:spLocks noChangeArrowheads="1"/>
                </p:cNvSpPr>
                <p:nvPr/>
              </p:nvSpPr>
              <p:spPr bwMode="auto">
                <a:xfrm>
                  <a:off x="5243626" y="3599693"/>
                  <a:ext cx="299166" cy="337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7" name="Rectangle 60"/>
                <p:cNvSpPr>
                  <a:spLocks noChangeArrowheads="1"/>
                </p:cNvSpPr>
                <p:nvPr/>
              </p:nvSpPr>
              <p:spPr bwMode="auto">
                <a:xfrm>
                  <a:off x="5243626" y="4719974"/>
                  <a:ext cx="299166" cy="337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8" name="Rectangle 59"/>
                <p:cNvSpPr>
                  <a:spLocks noChangeArrowheads="1"/>
                </p:cNvSpPr>
                <p:nvPr/>
              </p:nvSpPr>
              <p:spPr bwMode="auto">
                <a:xfrm>
                  <a:off x="7630590" y="2189792"/>
                  <a:ext cx="299166" cy="337358"/>
                </a:xfrm>
                <a:prstGeom prst="rect">
                  <a:avLst/>
                </a:prstGeom>
                <a:noFill/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9" name="Rectangle 58"/>
                <p:cNvSpPr>
                  <a:spLocks noChangeArrowheads="1"/>
                </p:cNvSpPr>
                <p:nvPr/>
              </p:nvSpPr>
              <p:spPr bwMode="auto">
                <a:xfrm>
                  <a:off x="7630590" y="2619446"/>
                  <a:ext cx="299166" cy="337358"/>
                </a:xfrm>
                <a:prstGeom prst="rect">
                  <a:avLst/>
                </a:prstGeom>
                <a:noFill/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0" name="Rectangle 52"/>
                <p:cNvSpPr>
                  <a:spLocks noChangeArrowheads="1"/>
                </p:cNvSpPr>
                <p:nvPr/>
              </p:nvSpPr>
              <p:spPr bwMode="auto">
                <a:xfrm>
                  <a:off x="6812657" y="3859556"/>
                  <a:ext cx="1654960" cy="3564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1400" b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User Table N</a:t>
                  </a:r>
                  <a:endParaRPr kumimoji="0" lang="en-US" altLang="zh-CN" sz="1400" b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1" name="Rectangle 51"/>
                <p:cNvSpPr>
                  <a:spLocks noChangeArrowheads="1"/>
                </p:cNvSpPr>
                <p:nvPr/>
              </p:nvSpPr>
              <p:spPr bwMode="auto">
                <a:xfrm>
                  <a:off x="4063703" y="2055435"/>
                  <a:ext cx="2429868" cy="6985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14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Other</a:t>
                  </a:r>
                </a:p>
                <a:p>
                  <a:pPr lvl="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METADATA tablet</a:t>
                  </a:r>
                  <a:endParaRPr kumimoji="0" lang="zh-CN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" name="AutoShape 50"/>
                <p:cNvSpPr>
                  <a:spLocks noChangeArrowheads="1"/>
                </p:cNvSpPr>
                <p:nvPr/>
              </p:nvSpPr>
              <p:spPr bwMode="auto">
                <a:xfrm>
                  <a:off x="26006" y="3822476"/>
                  <a:ext cx="1508560" cy="27370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3" name="Rectangle 49"/>
                <p:cNvSpPr>
                  <a:spLocks noChangeArrowheads="1"/>
                </p:cNvSpPr>
                <p:nvPr/>
              </p:nvSpPr>
              <p:spPr bwMode="auto">
                <a:xfrm>
                  <a:off x="2296520" y="3679257"/>
                  <a:ext cx="1794997" cy="553776"/>
                </a:xfrm>
                <a:prstGeom prst="rect">
                  <a:avLst/>
                </a:prstGeom>
                <a:solidFill>
                  <a:srgbClr val="70AD47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4" name="Line 48"/>
                <p:cNvSpPr>
                  <a:spLocks noChangeShapeType="1"/>
                </p:cNvSpPr>
                <p:nvPr/>
              </p:nvSpPr>
              <p:spPr bwMode="auto">
                <a:xfrm>
                  <a:off x="2296520" y="3777919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5" name="Line 47"/>
                <p:cNvSpPr>
                  <a:spLocks noChangeShapeType="1"/>
                </p:cNvSpPr>
                <p:nvPr/>
              </p:nvSpPr>
              <p:spPr bwMode="auto">
                <a:xfrm>
                  <a:off x="2296520" y="3882945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6" name="Line 46"/>
                <p:cNvSpPr>
                  <a:spLocks noChangeShapeType="1"/>
                </p:cNvSpPr>
                <p:nvPr/>
              </p:nvSpPr>
              <p:spPr bwMode="auto">
                <a:xfrm>
                  <a:off x="2296520" y="4150285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7" name="Rectangle 45"/>
                <p:cNvSpPr>
                  <a:spLocks noChangeArrowheads="1"/>
                </p:cNvSpPr>
                <p:nvPr/>
              </p:nvSpPr>
              <p:spPr bwMode="auto">
                <a:xfrm>
                  <a:off x="4432057" y="2861325"/>
                  <a:ext cx="1794997" cy="221191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8" name="Line 44"/>
                <p:cNvSpPr>
                  <a:spLocks noChangeShapeType="1"/>
                </p:cNvSpPr>
                <p:nvPr/>
              </p:nvSpPr>
              <p:spPr bwMode="auto">
                <a:xfrm>
                  <a:off x="4432057" y="2959985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9" name="Line 43"/>
                <p:cNvSpPr>
                  <a:spLocks noChangeShapeType="1"/>
                </p:cNvSpPr>
                <p:nvPr/>
              </p:nvSpPr>
              <p:spPr bwMode="auto">
                <a:xfrm>
                  <a:off x="4432057" y="3065013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0" name="Line 42"/>
                <p:cNvSpPr>
                  <a:spLocks noChangeShapeType="1"/>
                </p:cNvSpPr>
                <p:nvPr/>
              </p:nvSpPr>
              <p:spPr bwMode="auto">
                <a:xfrm>
                  <a:off x="4432057" y="3332353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grpSp>
              <p:nvGrpSpPr>
                <p:cNvPr id="101" name="Group 35"/>
                <p:cNvGrpSpPr>
                  <a:grpSpLocks/>
                </p:cNvGrpSpPr>
                <p:nvPr/>
              </p:nvGrpSpPr>
              <p:grpSpPr bwMode="auto">
                <a:xfrm>
                  <a:off x="4444787" y="3488300"/>
                  <a:ext cx="1753624" cy="1486284"/>
                  <a:chOff x="10015" y="9900"/>
                  <a:chExt cx="1421" cy="1167"/>
                </a:xfrm>
              </p:grpSpPr>
              <p:sp>
                <p:nvSpPr>
                  <p:cNvPr id="139" name="Line 41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9900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  <p:sp>
                <p:nvSpPr>
                  <p:cNvPr id="140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9983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  <p:sp>
                <p:nvSpPr>
                  <p:cNvPr id="141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10204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  <p:sp>
                <p:nvSpPr>
                  <p:cNvPr id="142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10770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  <p:sp>
                <p:nvSpPr>
                  <p:cNvPr id="143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10862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  <p:sp>
                <p:nvSpPr>
                  <p:cNvPr id="144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11067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</p:grpSp>
            <p:sp>
              <p:nvSpPr>
                <p:cNvPr id="102" name="Line 34"/>
                <p:cNvSpPr>
                  <a:spLocks noChangeShapeType="1"/>
                </p:cNvSpPr>
                <p:nvPr/>
              </p:nvSpPr>
              <p:spPr bwMode="auto">
                <a:xfrm>
                  <a:off x="4432057" y="3415101"/>
                  <a:ext cx="1779085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3" name="Line 33"/>
                <p:cNvSpPr>
                  <a:spLocks noChangeShapeType="1"/>
                </p:cNvSpPr>
                <p:nvPr/>
              </p:nvSpPr>
              <p:spPr bwMode="auto">
                <a:xfrm>
                  <a:off x="4432057" y="3956146"/>
                  <a:ext cx="1779085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4" name="Line 32"/>
                <p:cNvSpPr>
                  <a:spLocks noChangeShapeType="1"/>
                </p:cNvSpPr>
                <p:nvPr/>
              </p:nvSpPr>
              <p:spPr bwMode="auto">
                <a:xfrm>
                  <a:off x="4432057" y="4516287"/>
                  <a:ext cx="1779085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5" name="Rectangle 23"/>
                <p:cNvSpPr>
                  <a:spLocks noChangeArrowheads="1"/>
                </p:cNvSpPr>
                <p:nvPr/>
              </p:nvSpPr>
              <p:spPr bwMode="auto">
                <a:xfrm>
                  <a:off x="6815839" y="2091132"/>
                  <a:ext cx="1794997" cy="1438544"/>
                </a:xfrm>
                <a:prstGeom prst="rect">
                  <a:avLst/>
                </a:prstGeom>
                <a:solidFill>
                  <a:srgbClr val="70AD47"/>
                </a:solidFill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6" name="Line 21"/>
                <p:cNvSpPr>
                  <a:spLocks noChangeShapeType="1"/>
                </p:cNvSpPr>
                <p:nvPr/>
              </p:nvSpPr>
              <p:spPr bwMode="auto">
                <a:xfrm>
                  <a:off x="6822205" y="2161149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7" name="Line 20"/>
                <p:cNvSpPr>
                  <a:spLocks noChangeShapeType="1"/>
                </p:cNvSpPr>
                <p:nvPr/>
              </p:nvSpPr>
              <p:spPr bwMode="auto">
                <a:xfrm>
                  <a:off x="6822205" y="2243897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8" name="Line 19"/>
                <p:cNvSpPr>
                  <a:spLocks noChangeShapeType="1"/>
                </p:cNvSpPr>
                <p:nvPr/>
              </p:nvSpPr>
              <p:spPr bwMode="auto">
                <a:xfrm>
                  <a:off x="6822205" y="2409393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9" name="Line 18"/>
                <p:cNvSpPr>
                  <a:spLocks noChangeShapeType="1"/>
                </p:cNvSpPr>
                <p:nvPr/>
              </p:nvSpPr>
              <p:spPr bwMode="auto">
                <a:xfrm>
                  <a:off x="6822205" y="2508054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0" name="Line 17"/>
                <p:cNvSpPr>
                  <a:spLocks noChangeShapeType="1"/>
                </p:cNvSpPr>
                <p:nvPr/>
              </p:nvSpPr>
              <p:spPr bwMode="auto">
                <a:xfrm>
                  <a:off x="6822205" y="2625812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1" name="Line 16"/>
                <p:cNvSpPr>
                  <a:spLocks noChangeShapeType="1"/>
                </p:cNvSpPr>
                <p:nvPr/>
              </p:nvSpPr>
              <p:spPr bwMode="auto">
                <a:xfrm>
                  <a:off x="6822205" y="2889968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2" name="Line 15"/>
                <p:cNvSpPr>
                  <a:spLocks noChangeShapeType="1"/>
                </p:cNvSpPr>
                <p:nvPr/>
              </p:nvSpPr>
              <p:spPr bwMode="auto">
                <a:xfrm>
                  <a:off x="6825386" y="2979081"/>
                  <a:ext cx="1779085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3" name="Line 14"/>
                <p:cNvSpPr>
                  <a:spLocks noChangeShapeType="1"/>
                </p:cNvSpPr>
                <p:nvPr/>
              </p:nvSpPr>
              <p:spPr bwMode="auto">
                <a:xfrm>
                  <a:off x="1570870" y="3940692"/>
                  <a:ext cx="725650" cy="870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4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4113795" y="3131847"/>
                  <a:ext cx="327811" cy="78928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5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4113795" y="3698353"/>
                  <a:ext cx="327811" cy="22278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6" name="Line 11"/>
                <p:cNvSpPr>
                  <a:spLocks noChangeShapeType="1"/>
                </p:cNvSpPr>
                <p:nvPr/>
              </p:nvSpPr>
              <p:spPr bwMode="auto">
                <a:xfrm>
                  <a:off x="4113795" y="3921136"/>
                  <a:ext cx="321446" cy="865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7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6230237" y="2288454"/>
                  <a:ext cx="579237" cy="81156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8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6233419" y="2718106"/>
                  <a:ext cx="569690" cy="39146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9" name="Line 8"/>
                <p:cNvSpPr>
                  <a:spLocks noChangeShapeType="1"/>
                </p:cNvSpPr>
                <p:nvPr/>
              </p:nvSpPr>
              <p:spPr bwMode="auto">
                <a:xfrm>
                  <a:off x="6236603" y="3666527"/>
                  <a:ext cx="579237" cy="80520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20" name="Line 7"/>
                <p:cNvSpPr>
                  <a:spLocks noChangeShapeType="1"/>
                </p:cNvSpPr>
                <p:nvPr/>
              </p:nvSpPr>
              <p:spPr bwMode="auto">
                <a:xfrm>
                  <a:off x="6227054" y="3663345"/>
                  <a:ext cx="582420" cy="136216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21" name="Rectangle 6"/>
                <p:cNvSpPr>
                  <a:spLocks noChangeArrowheads="1"/>
                </p:cNvSpPr>
                <p:nvPr/>
              </p:nvSpPr>
              <p:spPr bwMode="auto">
                <a:xfrm>
                  <a:off x="7691059" y="3045917"/>
                  <a:ext cx="127305" cy="235514"/>
                </a:xfrm>
                <a:prstGeom prst="rect">
                  <a:avLst/>
                </a:prstGeom>
                <a:noFill/>
                <a:ln w="635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2" name="Rectangle 5"/>
                <p:cNvSpPr>
                  <a:spLocks noChangeArrowheads="1"/>
                </p:cNvSpPr>
                <p:nvPr/>
              </p:nvSpPr>
              <p:spPr bwMode="auto">
                <a:xfrm>
                  <a:off x="7691059" y="3170038"/>
                  <a:ext cx="127305" cy="2355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3" name="Rectangle 4"/>
                <p:cNvSpPr>
                  <a:spLocks noChangeArrowheads="1"/>
                </p:cNvSpPr>
                <p:nvPr/>
              </p:nvSpPr>
              <p:spPr bwMode="auto">
                <a:xfrm>
                  <a:off x="7691059" y="3300527"/>
                  <a:ext cx="127305" cy="2355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4" name="Rectangle 3"/>
                <p:cNvSpPr>
                  <a:spLocks noChangeArrowheads="1"/>
                </p:cNvSpPr>
                <p:nvPr/>
              </p:nvSpPr>
              <p:spPr bwMode="auto">
                <a:xfrm>
                  <a:off x="5316825" y="4029345"/>
                  <a:ext cx="127305" cy="2355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5" name="Rectangle 2"/>
                <p:cNvSpPr>
                  <a:spLocks noChangeArrowheads="1"/>
                </p:cNvSpPr>
                <p:nvPr/>
              </p:nvSpPr>
              <p:spPr bwMode="auto">
                <a:xfrm>
                  <a:off x="5316825" y="4153468"/>
                  <a:ext cx="127305" cy="2355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6" name="Rectangle 1"/>
                <p:cNvSpPr>
                  <a:spLocks noChangeArrowheads="1"/>
                </p:cNvSpPr>
                <p:nvPr/>
              </p:nvSpPr>
              <p:spPr bwMode="auto">
                <a:xfrm>
                  <a:off x="5316825" y="4283955"/>
                  <a:ext cx="127305" cy="2355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7" name="Rectangle 56"/>
                <p:cNvSpPr>
                  <a:spLocks noChangeArrowheads="1"/>
                </p:cNvSpPr>
                <p:nvPr/>
              </p:nvSpPr>
              <p:spPr bwMode="auto">
                <a:xfrm>
                  <a:off x="7630590" y="4385799"/>
                  <a:ext cx="299166" cy="337358"/>
                </a:xfrm>
                <a:prstGeom prst="rect">
                  <a:avLst/>
                </a:prstGeom>
                <a:noFill/>
                <a:ln w="635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8" name="Rectangle 55"/>
                <p:cNvSpPr>
                  <a:spLocks noChangeArrowheads="1"/>
                </p:cNvSpPr>
                <p:nvPr/>
              </p:nvSpPr>
              <p:spPr bwMode="auto">
                <a:xfrm>
                  <a:off x="7691059" y="4828183"/>
                  <a:ext cx="127305" cy="235514"/>
                </a:xfrm>
                <a:prstGeom prst="rect">
                  <a:avLst/>
                </a:prstGeom>
                <a:noFill/>
                <a:ln w="635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9" name="Rectangle 54"/>
                <p:cNvSpPr>
                  <a:spLocks noChangeArrowheads="1"/>
                </p:cNvSpPr>
                <p:nvPr/>
              </p:nvSpPr>
              <p:spPr bwMode="auto">
                <a:xfrm>
                  <a:off x="7691059" y="4952305"/>
                  <a:ext cx="127305" cy="235514"/>
                </a:xfrm>
                <a:prstGeom prst="rect">
                  <a:avLst/>
                </a:prstGeom>
                <a:noFill/>
                <a:ln w="635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0" name="Rectangle 53"/>
                <p:cNvSpPr>
                  <a:spLocks noChangeArrowheads="1"/>
                </p:cNvSpPr>
                <p:nvPr/>
              </p:nvSpPr>
              <p:spPr bwMode="auto">
                <a:xfrm>
                  <a:off x="7691059" y="5082793"/>
                  <a:ext cx="127305" cy="235514"/>
                </a:xfrm>
                <a:prstGeom prst="rect">
                  <a:avLst/>
                </a:prstGeom>
                <a:noFill/>
                <a:ln w="635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1" name="Line 31"/>
                <p:cNvSpPr>
                  <a:spLocks noChangeShapeType="1"/>
                </p:cNvSpPr>
                <p:nvPr/>
              </p:nvSpPr>
              <p:spPr bwMode="auto">
                <a:xfrm>
                  <a:off x="6819021" y="4264859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2" name="Line 30"/>
                <p:cNvSpPr>
                  <a:spLocks noChangeShapeType="1"/>
                </p:cNvSpPr>
                <p:nvPr/>
              </p:nvSpPr>
              <p:spPr bwMode="auto">
                <a:xfrm>
                  <a:off x="6819021" y="4392164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3" name="Line 29"/>
                <p:cNvSpPr>
                  <a:spLocks noChangeShapeType="1"/>
                </p:cNvSpPr>
                <p:nvPr/>
              </p:nvSpPr>
              <p:spPr bwMode="auto">
                <a:xfrm>
                  <a:off x="6819021" y="5359680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4" name="Line 28"/>
                <p:cNvSpPr>
                  <a:spLocks noChangeShapeType="1"/>
                </p:cNvSpPr>
                <p:nvPr/>
              </p:nvSpPr>
              <p:spPr bwMode="auto">
                <a:xfrm>
                  <a:off x="6819021" y="5432881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5" name="Line 27"/>
                <p:cNvSpPr>
                  <a:spLocks noChangeShapeType="1"/>
                </p:cNvSpPr>
                <p:nvPr/>
              </p:nvSpPr>
              <p:spPr bwMode="auto">
                <a:xfrm>
                  <a:off x="6819021" y="5614289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6" name="Line 26"/>
                <p:cNvSpPr>
                  <a:spLocks noChangeShapeType="1"/>
                </p:cNvSpPr>
                <p:nvPr/>
              </p:nvSpPr>
              <p:spPr bwMode="auto">
                <a:xfrm>
                  <a:off x="6812656" y="4748617"/>
                  <a:ext cx="1782267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7" name="Line 25"/>
                <p:cNvSpPr>
                  <a:spLocks noChangeShapeType="1"/>
                </p:cNvSpPr>
                <p:nvPr/>
              </p:nvSpPr>
              <p:spPr bwMode="auto">
                <a:xfrm>
                  <a:off x="6819021" y="4653138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8" name="Line 22"/>
                <p:cNvSpPr>
                  <a:spLocks noChangeShapeType="1"/>
                </p:cNvSpPr>
                <p:nvPr/>
              </p:nvSpPr>
              <p:spPr bwMode="auto">
                <a:xfrm>
                  <a:off x="6809474" y="5292846"/>
                  <a:ext cx="177908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3372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104</a:t>
            </a:fld>
            <a:endParaRPr lang="zh-CN" altLang="en-US" dirty="0"/>
          </a:p>
        </p:txBody>
      </p:sp>
      <p:sp>
        <p:nvSpPr>
          <p:cNvPr id="11" name="Rectangle 57"/>
          <p:cNvSpPr>
            <a:spLocks noChangeArrowheads="1"/>
          </p:cNvSpPr>
          <p:nvPr/>
        </p:nvSpPr>
        <p:spPr bwMode="auto">
          <a:xfrm>
            <a:off x="7630590" y="5378775"/>
            <a:ext cx="299166" cy="33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zh-CN" sz="6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01134" y="91830"/>
            <a:ext cx="5105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分布式结构化数据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BigTable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 Box 5"/>
          <p:cNvSpPr txBox="1">
            <a:spLocks noChangeArrowheads="1"/>
          </p:cNvSpPr>
          <p:nvPr/>
        </p:nvSpPr>
        <p:spPr bwMode="auto">
          <a:xfrm>
            <a:off x="0" y="892167"/>
            <a:ext cx="913269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</a:t>
            </a:r>
            <a:r>
              <a:rPr lang="zh-CN" altLang="en-US" sz="2000" dirty="0">
                <a:latin typeface="+mn-ea"/>
              </a:rPr>
              <a:t>查询时，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首先</a:t>
            </a:r>
            <a:r>
              <a:rPr lang="zh-CN" altLang="en-US" sz="2000" dirty="0">
                <a:latin typeface="+mn-ea"/>
              </a:rPr>
              <a:t>从</a:t>
            </a:r>
            <a:r>
              <a:rPr lang="en-US" altLang="zh-CN" sz="2000" dirty="0">
                <a:latin typeface="+mn-ea"/>
              </a:rPr>
              <a:t>Chubby</a:t>
            </a:r>
            <a:r>
              <a:rPr lang="zh-CN" altLang="en-US" sz="2000" dirty="0">
                <a:latin typeface="+mn-ea"/>
              </a:rPr>
              <a:t>中提取这个根子表的地址，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进而</a:t>
            </a:r>
            <a:r>
              <a:rPr lang="zh-CN" altLang="en-US" sz="2000" dirty="0">
                <a:latin typeface="+mn-ea"/>
              </a:rPr>
              <a:t>读取所需的元数据子表的位置，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最后</a:t>
            </a:r>
            <a:r>
              <a:rPr lang="zh-CN" altLang="en-US" sz="2000" dirty="0">
                <a:latin typeface="+mn-ea"/>
              </a:rPr>
              <a:t>就可以从元数据子表中找到待查询的子表。除了这些子表的元数据之外，元数据表中还保存了其他一些有利于调试和分析的信息</a:t>
            </a:r>
            <a:r>
              <a:rPr lang="zh-CN" altLang="en-US" sz="2000" dirty="0" smtClean="0">
                <a:latin typeface="+mn-ea"/>
              </a:rPr>
              <a:t>，如</a:t>
            </a:r>
            <a:r>
              <a:rPr lang="zh-CN" altLang="en-US" sz="2000" u="sng" dirty="0">
                <a:latin typeface="+mn-ea"/>
              </a:rPr>
              <a:t>事件</a:t>
            </a:r>
            <a:r>
              <a:rPr lang="zh-CN" altLang="en-US" sz="2000" u="sng" dirty="0" smtClean="0">
                <a:latin typeface="+mn-ea"/>
              </a:rPr>
              <a:t>日志</a:t>
            </a:r>
            <a:r>
              <a:rPr lang="en-US" altLang="zh-CN" sz="2000" u="sng" dirty="0" smtClean="0">
                <a:latin typeface="+mn-ea"/>
              </a:rPr>
              <a:t>(</a:t>
            </a:r>
            <a:r>
              <a:rPr lang="zh-CN" altLang="en-US" sz="2000" dirty="0" smtClean="0"/>
              <a:t>例如</a:t>
            </a:r>
            <a:r>
              <a:rPr lang="zh-CN" altLang="en-US" sz="2000" dirty="0"/>
              <a:t>，什么时候一个服务器</a:t>
            </a:r>
            <a:r>
              <a:rPr lang="zh-CN" altLang="en-US" sz="2000" dirty="0" smtClean="0"/>
              <a:t>开始为</a:t>
            </a:r>
            <a:r>
              <a:rPr lang="zh-CN" altLang="en-US" sz="2000" dirty="0"/>
              <a:t>该 </a:t>
            </a:r>
            <a:r>
              <a:rPr lang="en-US" altLang="zh-CN" sz="2000" dirty="0"/>
              <a:t>Tablet </a:t>
            </a:r>
            <a:r>
              <a:rPr lang="zh-CN" altLang="en-US" sz="2000" dirty="0"/>
              <a:t>提供</a:t>
            </a:r>
            <a:r>
              <a:rPr lang="zh-CN" altLang="en-US" sz="2000" dirty="0" smtClean="0"/>
              <a:t>服务</a:t>
            </a:r>
            <a:r>
              <a:rPr lang="en-US" altLang="zh-CN" sz="2000" u="sng" dirty="0" smtClean="0">
                <a:latin typeface="+mn-ea"/>
              </a:rPr>
              <a:t>)</a:t>
            </a:r>
            <a:r>
              <a:rPr lang="zh-CN" altLang="en-US" sz="2000" dirty="0" smtClean="0">
                <a:latin typeface="+mn-ea"/>
              </a:rPr>
              <a:t>等 </a:t>
            </a:r>
            <a:endParaRPr lang="zh-CN" altLang="en-US" sz="2000" dirty="0">
              <a:latin typeface="+mn-ea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852365" y="3190120"/>
            <a:ext cx="5778225" cy="2058162"/>
            <a:chOff x="-24164" y="1628471"/>
            <a:chExt cx="8641189" cy="4049471"/>
          </a:xfrm>
        </p:grpSpPr>
        <p:sp>
          <p:nvSpPr>
            <p:cNvPr id="78" name="Rectangle 24"/>
            <p:cNvSpPr>
              <a:spLocks noChangeArrowheads="1"/>
            </p:cNvSpPr>
            <p:nvPr/>
          </p:nvSpPr>
          <p:spPr bwMode="auto">
            <a:xfrm>
              <a:off x="6806290" y="4185295"/>
              <a:ext cx="1794997" cy="1492647"/>
            </a:xfrm>
            <a:prstGeom prst="rect">
              <a:avLst/>
            </a:prstGeom>
            <a:solidFill>
              <a:srgbClr val="70AD47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6000"/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-24164" y="1628471"/>
              <a:ext cx="8641189" cy="3913429"/>
              <a:chOff x="-27171" y="1737436"/>
              <a:chExt cx="8641189" cy="3913429"/>
            </a:xfrm>
          </p:grpSpPr>
          <p:sp>
            <p:nvSpPr>
              <p:cNvPr id="80" name="Rectangle 66"/>
              <p:cNvSpPr>
                <a:spLocks noChangeArrowheads="1"/>
              </p:cNvSpPr>
              <p:nvPr/>
            </p:nvSpPr>
            <p:spPr bwMode="auto">
              <a:xfrm>
                <a:off x="6959056" y="1737436"/>
                <a:ext cx="1508562" cy="192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 Table1</a:t>
                </a:r>
                <a:endParaRPr kumimoji="0" lang="en-US" altLang="zh-CN" sz="1400" b="0" u="none" strike="noStrike" cap="none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-27171" y="2092011"/>
                <a:ext cx="8641189" cy="3558854"/>
                <a:chOff x="-27171" y="2055435"/>
                <a:chExt cx="8641189" cy="3558854"/>
              </a:xfrm>
            </p:grpSpPr>
            <p:sp>
              <p:nvSpPr>
                <p:cNvPr id="82" name="Rectangle 65"/>
                <p:cNvSpPr>
                  <a:spLocks noChangeArrowheads="1"/>
                </p:cNvSpPr>
                <p:nvPr/>
              </p:nvSpPr>
              <p:spPr bwMode="auto">
                <a:xfrm>
                  <a:off x="-27171" y="3491991"/>
                  <a:ext cx="1605898" cy="3087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14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Chubby</a:t>
                  </a:r>
                  <a:r>
                    <a:rPr kumimoji="0" lang="zh-CN" altLang="en-US" sz="14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altLang="zh-CN" sz="14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file</a:t>
                  </a:r>
                  <a:endParaRPr kumimoji="0" lang="zh-CN" altLang="en-US" sz="1400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Rectangle 64"/>
                <p:cNvSpPr>
                  <a:spLocks noChangeArrowheads="1"/>
                </p:cNvSpPr>
                <p:nvPr/>
              </p:nvSpPr>
              <p:spPr bwMode="auto">
                <a:xfrm>
                  <a:off x="1741574" y="2800361"/>
                  <a:ext cx="2477989" cy="4258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Root </a:t>
                  </a:r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Tablet</a:t>
                  </a:r>
                  <a:endParaRPr kumimoji="0" lang="en-US" altLang="zh-CN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lvl="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0" lang="en-US" altLang="zh-CN" sz="14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(1st</a:t>
                  </a:r>
                  <a:r>
                    <a:rPr kumimoji="0" lang="en-US" altLang="zh-CN" sz="1400" b="0" i="0" u="none" strike="noStrike" cap="none" normalizeH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METDATA tablet</a:t>
                  </a:r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:endParaRPr kumimoji="0" lang="zh-CN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Rectangle 63"/>
                <p:cNvSpPr>
                  <a:spLocks noChangeArrowheads="1"/>
                </p:cNvSpPr>
                <p:nvPr/>
              </p:nvSpPr>
              <p:spPr bwMode="auto">
                <a:xfrm>
                  <a:off x="2983966" y="3867033"/>
                  <a:ext cx="299166" cy="337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5" name="Rectangle 62"/>
                <p:cNvSpPr>
                  <a:spLocks noChangeArrowheads="1"/>
                </p:cNvSpPr>
                <p:nvPr/>
              </p:nvSpPr>
              <p:spPr bwMode="auto">
                <a:xfrm>
                  <a:off x="5243626" y="3049099"/>
                  <a:ext cx="299166" cy="337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6" name="Rectangle 61"/>
                <p:cNvSpPr>
                  <a:spLocks noChangeArrowheads="1"/>
                </p:cNvSpPr>
                <p:nvPr/>
              </p:nvSpPr>
              <p:spPr bwMode="auto">
                <a:xfrm>
                  <a:off x="5243626" y="3599693"/>
                  <a:ext cx="299166" cy="337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7" name="Rectangle 60"/>
                <p:cNvSpPr>
                  <a:spLocks noChangeArrowheads="1"/>
                </p:cNvSpPr>
                <p:nvPr/>
              </p:nvSpPr>
              <p:spPr bwMode="auto">
                <a:xfrm>
                  <a:off x="5243626" y="4719974"/>
                  <a:ext cx="299166" cy="337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8" name="Rectangle 59"/>
                <p:cNvSpPr>
                  <a:spLocks noChangeArrowheads="1"/>
                </p:cNvSpPr>
                <p:nvPr/>
              </p:nvSpPr>
              <p:spPr bwMode="auto">
                <a:xfrm>
                  <a:off x="7630590" y="2189792"/>
                  <a:ext cx="299166" cy="337358"/>
                </a:xfrm>
                <a:prstGeom prst="rect">
                  <a:avLst/>
                </a:prstGeom>
                <a:noFill/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9" name="Rectangle 58"/>
                <p:cNvSpPr>
                  <a:spLocks noChangeArrowheads="1"/>
                </p:cNvSpPr>
                <p:nvPr/>
              </p:nvSpPr>
              <p:spPr bwMode="auto">
                <a:xfrm>
                  <a:off x="7630590" y="2619446"/>
                  <a:ext cx="299166" cy="337358"/>
                </a:xfrm>
                <a:prstGeom prst="rect">
                  <a:avLst/>
                </a:prstGeom>
                <a:noFill/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0" name="Rectangle 52"/>
                <p:cNvSpPr>
                  <a:spLocks noChangeArrowheads="1"/>
                </p:cNvSpPr>
                <p:nvPr/>
              </p:nvSpPr>
              <p:spPr bwMode="auto">
                <a:xfrm>
                  <a:off x="6812657" y="3859556"/>
                  <a:ext cx="1654960" cy="3564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1400" b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User Table N</a:t>
                  </a:r>
                  <a:endParaRPr kumimoji="0" lang="en-US" altLang="zh-CN" sz="1400" b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1" name="Rectangle 51"/>
                <p:cNvSpPr>
                  <a:spLocks noChangeArrowheads="1"/>
                </p:cNvSpPr>
                <p:nvPr/>
              </p:nvSpPr>
              <p:spPr bwMode="auto">
                <a:xfrm>
                  <a:off x="4063703" y="2055435"/>
                  <a:ext cx="2429868" cy="6985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14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Other</a:t>
                  </a:r>
                </a:p>
                <a:p>
                  <a:pPr lvl="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METADATA tablet</a:t>
                  </a:r>
                  <a:endParaRPr kumimoji="0" lang="zh-CN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" name="AutoShape 50"/>
                <p:cNvSpPr>
                  <a:spLocks noChangeArrowheads="1"/>
                </p:cNvSpPr>
                <p:nvPr/>
              </p:nvSpPr>
              <p:spPr bwMode="auto">
                <a:xfrm>
                  <a:off x="26006" y="3822476"/>
                  <a:ext cx="1508560" cy="27370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3" name="Rectangle 49"/>
                <p:cNvSpPr>
                  <a:spLocks noChangeArrowheads="1"/>
                </p:cNvSpPr>
                <p:nvPr/>
              </p:nvSpPr>
              <p:spPr bwMode="auto">
                <a:xfrm>
                  <a:off x="2296520" y="3679257"/>
                  <a:ext cx="1794997" cy="553776"/>
                </a:xfrm>
                <a:prstGeom prst="rect">
                  <a:avLst/>
                </a:prstGeom>
                <a:solidFill>
                  <a:srgbClr val="70AD47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4" name="Line 48"/>
                <p:cNvSpPr>
                  <a:spLocks noChangeShapeType="1"/>
                </p:cNvSpPr>
                <p:nvPr/>
              </p:nvSpPr>
              <p:spPr bwMode="auto">
                <a:xfrm>
                  <a:off x="2296520" y="3777919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5" name="Line 47"/>
                <p:cNvSpPr>
                  <a:spLocks noChangeShapeType="1"/>
                </p:cNvSpPr>
                <p:nvPr/>
              </p:nvSpPr>
              <p:spPr bwMode="auto">
                <a:xfrm>
                  <a:off x="2296520" y="3882945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6" name="Line 46"/>
                <p:cNvSpPr>
                  <a:spLocks noChangeShapeType="1"/>
                </p:cNvSpPr>
                <p:nvPr/>
              </p:nvSpPr>
              <p:spPr bwMode="auto">
                <a:xfrm>
                  <a:off x="2296520" y="4150285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7" name="Rectangle 45"/>
                <p:cNvSpPr>
                  <a:spLocks noChangeArrowheads="1"/>
                </p:cNvSpPr>
                <p:nvPr/>
              </p:nvSpPr>
              <p:spPr bwMode="auto">
                <a:xfrm>
                  <a:off x="4432057" y="2861325"/>
                  <a:ext cx="1794997" cy="221191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8" name="Line 44"/>
                <p:cNvSpPr>
                  <a:spLocks noChangeShapeType="1"/>
                </p:cNvSpPr>
                <p:nvPr/>
              </p:nvSpPr>
              <p:spPr bwMode="auto">
                <a:xfrm>
                  <a:off x="4432057" y="2959985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9" name="Line 43"/>
                <p:cNvSpPr>
                  <a:spLocks noChangeShapeType="1"/>
                </p:cNvSpPr>
                <p:nvPr/>
              </p:nvSpPr>
              <p:spPr bwMode="auto">
                <a:xfrm>
                  <a:off x="4432057" y="3065013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0" name="Line 42"/>
                <p:cNvSpPr>
                  <a:spLocks noChangeShapeType="1"/>
                </p:cNvSpPr>
                <p:nvPr/>
              </p:nvSpPr>
              <p:spPr bwMode="auto">
                <a:xfrm>
                  <a:off x="4432057" y="3332353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grpSp>
              <p:nvGrpSpPr>
                <p:cNvPr id="101" name="Group 35"/>
                <p:cNvGrpSpPr>
                  <a:grpSpLocks/>
                </p:cNvGrpSpPr>
                <p:nvPr/>
              </p:nvGrpSpPr>
              <p:grpSpPr bwMode="auto">
                <a:xfrm>
                  <a:off x="4444787" y="3488300"/>
                  <a:ext cx="1753624" cy="1486284"/>
                  <a:chOff x="10015" y="9900"/>
                  <a:chExt cx="1421" cy="1167"/>
                </a:xfrm>
              </p:grpSpPr>
              <p:sp>
                <p:nvSpPr>
                  <p:cNvPr id="139" name="Line 41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9900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  <p:sp>
                <p:nvSpPr>
                  <p:cNvPr id="140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9983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  <p:sp>
                <p:nvSpPr>
                  <p:cNvPr id="141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10204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  <p:sp>
                <p:nvSpPr>
                  <p:cNvPr id="142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10770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  <p:sp>
                <p:nvSpPr>
                  <p:cNvPr id="143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10862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  <p:sp>
                <p:nvSpPr>
                  <p:cNvPr id="144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11067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</p:grpSp>
            <p:sp>
              <p:nvSpPr>
                <p:cNvPr id="102" name="Line 34"/>
                <p:cNvSpPr>
                  <a:spLocks noChangeShapeType="1"/>
                </p:cNvSpPr>
                <p:nvPr/>
              </p:nvSpPr>
              <p:spPr bwMode="auto">
                <a:xfrm>
                  <a:off x="4432057" y="3415101"/>
                  <a:ext cx="1779085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3" name="Line 33"/>
                <p:cNvSpPr>
                  <a:spLocks noChangeShapeType="1"/>
                </p:cNvSpPr>
                <p:nvPr/>
              </p:nvSpPr>
              <p:spPr bwMode="auto">
                <a:xfrm>
                  <a:off x="4432057" y="3956146"/>
                  <a:ext cx="1779085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4" name="Line 32"/>
                <p:cNvSpPr>
                  <a:spLocks noChangeShapeType="1"/>
                </p:cNvSpPr>
                <p:nvPr/>
              </p:nvSpPr>
              <p:spPr bwMode="auto">
                <a:xfrm>
                  <a:off x="4432057" y="4516287"/>
                  <a:ext cx="1779085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5" name="Rectangle 23"/>
                <p:cNvSpPr>
                  <a:spLocks noChangeArrowheads="1"/>
                </p:cNvSpPr>
                <p:nvPr/>
              </p:nvSpPr>
              <p:spPr bwMode="auto">
                <a:xfrm>
                  <a:off x="6815839" y="2091132"/>
                  <a:ext cx="1794997" cy="1438544"/>
                </a:xfrm>
                <a:prstGeom prst="rect">
                  <a:avLst/>
                </a:prstGeom>
                <a:solidFill>
                  <a:srgbClr val="70AD47"/>
                </a:solidFill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6" name="Line 21"/>
                <p:cNvSpPr>
                  <a:spLocks noChangeShapeType="1"/>
                </p:cNvSpPr>
                <p:nvPr/>
              </p:nvSpPr>
              <p:spPr bwMode="auto">
                <a:xfrm>
                  <a:off x="6822205" y="2161149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7" name="Line 20"/>
                <p:cNvSpPr>
                  <a:spLocks noChangeShapeType="1"/>
                </p:cNvSpPr>
                <p:nvPr/>
              </p:nvSpPr>
              <p:spPr bwMode="auto">
                <a:xfrm>
                  <a:off x="6822205" y="2243897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8" name="Line 19"/>
                <p:cNvSpPr>
                  <a:spLocks noChangeShapeType="1"/>
                </p:cNvSpPr>
                <p:nvPr/>
              </p:nvSpPr>
              <p:spPr bwMode="auto">
                <a:xfrm>
                  <a:off x="6822205" y="2409393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9" name="Line 18"/>
                <p:cNvSpPr>
                  <a:spLocks noChangeShapeType="1"/>
                </p:cNvSpPr>
                <p:nvPr/>
              </p:nvSpPr>
              <p:spPr bwMode="auto">
                <a:xfrm>
                  <a:off x="6822205" y="2508054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0" name="Line 17"/>
                <p:cNvSpPr>
                  <a:spLocks noChangeShapeType="1"/>
                </p:cNvSpPr>
                <p:nvPr/>
              </p:nvSpPr>
              <p:spPr bwMode="auto">
                <a:xfrm>
                  <a:off x="6822205" y="2625812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1" name="Line 16"/>
                <p:cNvSpPr>
                  <a:spLocks noChangeShapeType="1"/>
                </p:cNvSpPr>
                <p:nvPr/>
              </p:nvSpPr>
              <p:spPr bwMode="auto">
                <a:xfrm>
                  <a:off x="6822205" y="2889968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2" name="Line 15"/>
                <p:cNvSpPr>
                  <a:spLocks noChangeShapeType="1"/>
                </p:cNvSpPr>
                <p:nvPr/>
              </p:nvSpPr>
              <p:spPr bwMode="auto">
                <a:xfrm>
                  <a:off x="6825386" y="2979081"/>
                  <a:ext cx="1779085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3" name="Line 14"/>
                <p:cNvSpPr>
                  <a:spLocks noChangeShapeType="1"/>
                </p:cNvSpPr>
                <p:nvPr/>
              </p:nvSpPr>
              <p:spPr bwMode="auto">
                <a:xfrm>
                  <a:off x="1570870" y="3940692"/>
                  <a:ext cx="725650" cy="870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4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4113795" y="3131847"/>
                  <a:ext cx="327811" cy="78928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5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4113795" y="3698353"/>
                  <a:ext cx="327811" cy="22278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6" name="Line 11"/>
                <p:cNvSpPr>
                  <a:spLocks noChangeShapeType="1"/>
                </p:cNvSpPr>
                <p:nvPr/>
              </p:nvSpPr>
              <p:spPr bwMode="auto">
                <a:xfrm>
                  <a:off x="4113795" y="3921136"/>
                  <a:ext cx="321446" cy="865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7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6230237" y="2288454"/>
                  <a:ext cx="579237" cy="81156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8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6233419" y="2718106"/>
                  <a:ext cx="569690" cy="39146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9" name="Line 8"/>
                <p:cNvSpPr>
                  <a:spLocks noChangeShapeType="1"/>
                </p:cNvSpPr>
                <p:nvPr/>
              </p:nvSpPr>
              <p:spPr bwMode="auto">
                <a:xfrm>
                  <a:off x="6236603" y="3666527"/>
                  <a:ext cx="579237" cy="80520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20" name="Line 7"/>
                <p:cNvSpPr>
                  <a:spLocks noChangeShapeType="1"/>
                </p:cNvSpPr>
                <p:nvPr/>
              </p:nvSpPr>
              <p:spPr bwMode="auto">
                <a:xfrm>
                  <a:off x="6227054" y="3663345"/>
                  <a:ext cx="582420" cy="136216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21" name="Rectangle 6"/>
                <p:cNvSpPr>
                  <a:spLocks noChangeArrowheads="1"/>
                </p:cNvSpPr>
                <p:nvPr/>
              </p:nvSpPr>
              <p:spPr bwMode="auto">
                <a:xfrm>
                  <a:off x="7691059" y="3045917"/>
                  <a:ext cx="127305" cy="235514"/>
                </a:xfrm>
                <a:prstGeom prst="rect">
                  <a:avLst/>
                </a:prstGeom>
                <a:noFill/>
                <a:ln w="635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2" name="Rectangle 5"/>
                <p:cNvSpPr>
                  <a:spLocks noChangeArrowheads="1"/>
                </p:cNvSpPr>
                <p:nvPr/>
              </p:nvSpPr>
              <p:spPr bwMode="auto">
                <a:xfrm>
                  <a:off x="7691059" y="3170038"/>
                  <a:ext cx="127305" cy="2355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3" name="Rectangle 4"/>
                <p:cNvSpPr>
                  <a:spLocks noChangeArrowheads="1"/>
                </p:cNvSpPr>
                <p:nvPr/>
              </p:nvSpPr>
              <p:spPr bwMode="auto">
                <a:xfrm>
                  <a:off x="7691059" y="3300527"/>
                  <a:ext cx="127305" cy="2355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4" name="Rectangle 3"/>
                <p:cNvSpPr>
                  <a:spLocks noChangeArrowheads="1"/>
                </p:cNvSpPr>
                <p:nvPr/>
              </p:nvSpPr>
              <p:spPr bwMode="auto">
                <a:xfrm>
                  <a:off x="5316825" y="4029345"/>
                  <a:ext cx="127305" cy="2355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5" name="Rectangle 2"/>
                <p:cNvSpPr>
                  <a:spLocks noChangeArrowheads="1"/>
                </p:cNvSpPr>
                <p:nvPr/>
              </p:nvSpPr>
              <p:spPr bwMode="auto">
                <a:xfrm>
                  <a:off x="5316825" y="4153468"/>
                  <a:ext cx="127305" cy="2355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6" name="Rectangle 1"/>
                <p:cNvSpPr>
                  <a:spLocks noChangeArrowheads="1"/>
                </p:cNvSpPr>
                <p:nvPr/>
              </p:nvSpPr>
              <p:spPr bwMode="auto">
                <a:xfrm>
                  <a:off x="5316825" y="4283955"/>
                  <a:ext cx="127305" cy="2355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7" name="Rectangle 56"/>
                <p:cNvSpPr>
                  <a:spLocks noChangeArrowheads="1"/>
                </p:cNvSpPr>
                <p:nvPr/>
              </p:nvSpPr>
              <p:spPr bwMode="auto">
                <a:xfrm>
                  <a:off x="7630590" y="4385799"/>
                  <a:ext cx="299166" cy="337358"/>
                </a:xfrm>
                <a:prstGeom prst="rect">
                  <a:avLst/>
                </a:prstGeom>
                <a:noFill/>
                <a:ln w="635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8" name="Rectangle 55"/>
                <p:cNvSpPr>
                  <a:spLocks noChangeArrowheads="1"/>
                </p:cNvSpPr>
                <p:nvPr/>
              </p:nvSpPr>
              <p:spPr bwMode="auto">
                <a:xfrm>
                  <a:off x="7691059" y="4828183"/>
                  <a:ext cx="127305" cy="235514"/>
                </a:xfrm>
                <a:prstGeom prst="rect">
                  <a:avLst/>
                </a:prstGeom>
                <a:noFill/>
                <a:ln w="635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9" name="Rectangle 54"/>
                <p:cNvSpPr>
                  <a:spLocks noChangeArrowheads="1"/>
                </p:cNvSpPr>
                <p:nvPr/>
              </p:nvSpPr>
              <p:spPr bwMode="auto">
                <a:xfrm>
                  <a:off x="7691059" y="4952305"/>
                  <a:ext cx="127305" cy="235514"/>
                </a:xfrm>
                <a:prstGeom prst="rect">
                  <a:avLst/>
                </a:prstGeom>
                <a:noFill/>
                <a:ln w="635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0" name="Rectangle 53"/>
                <p:cNvSpPr>
                  <a:spLocks noChangeArrowheads="1"/>
                </p:cNvSpPr>
                <p:nvPr/>
              </p:nvSpPr>
              <p:spPr bwMode="auto">
                <a:xfrm>
                  <a:off x="7691059" y="5082793"/>
                  <a:ext cx="127305" cy="235514"/>
                </a:xfrm>
                <a:prstGeom prst="rect">
                  <a:avLst/>
                </a:prstGeom>
                <a:noFill/>
                <a:ln w="635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1" name="Line 31"/>
                <p:cNvSpPr>
                  <a:spLocks noChangeShapeType="1"/>
                </p:cNvSpPr>
                <p:nvPr/>
              </p:nvSpPr>
              <p:spPr bwMode="auto">
                <a:xfrm>
                  <a:off x="6819021" y="4264859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2" name="Line 30"/>
                <p:cNvSpPr>
                  <a:spLocks noChangeShapeType="1"/>
                </p:cNvSpPr>
                <p:nvPr/>
              </p:nvSpPr>
              <p:spPr bwMode="auto">
                <a:xfrm>
                  <a:off x="6819021" y="4392164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3" name="Line 29"/>
                <p:cNvSpPr>
                  <a:spLocks noChangeShapeType="1"/>
                </p:cNvSpPr>
                <p:nvPr/>
              </p:nvSpPr>
              <p:spPr bwMode="auto">
                <a:xfrm>
                  <a:off x="6819021" y="5359680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4" name="Line 28"/>
                <p:cNvSpPr>
                  <a:spLocks noChangeShapeType="1"/>
                </p:cNvSpPr>
                <p:nvPr/>
              </p:nvSpPr>
              <p:spPr bwMode="auto">
                <a:xfrm>
                  <a:off x="6819021" y="5432881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5" name="Line 27"/>
                <p:cNvSpPr>
                  <a:spLocks noChangeShapeType="1"/>
                </p:cNvSpPr>
                <p:nvPr/>
              </p:nvSpPr>
              <p:spPr bwMode="auto">
                <a:xfrm>
                  <a:off x="6819021" y="5614289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6" name="Line 26"/>
                <p:cNvSpPr>
                  <a:spLocks noChangeShapeType="1"/>
                </p:cNvSpPr>
                <p:nvPr/>
              </p:nvSpPr>
              <p:spPr bwMode="auto">
                <a:xfrm>
                  <a:off x="6812656" y="4748617"/>
                  <a:ext cx="1782267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7" name="Line 25"/>
                <p:cNvSpPr>
                  <a:spLocks noChangeShapeType="1"/>
                </p:cNvSpPr>
                <p:nvPr/>
              </p:nvSpPr>
              <p:spPr bwMode="auto">
                <a:xfrm>
                  <a:off x="6819021" y="4653138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8" name="Line 22"/>
                <p:cNvSpPr>
                  <a:spLocks noChangeShapeType="1"/>
                </p:cNvSpPr>
                <p:nvPr/>
              </p:nvSpPr>
              <p:spPr bwMode="auto">
                <a:xfrm>
                  <a:off x="6809474" y="5292846"/>
                  <a:ext cx="177908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5851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105</a:t>
            </a:fld>
            <a:endParaRPr lang="zh-CN" altLang="en-US" dirty="0"/>
          </a:p>
        </p:txBody>
      </p:sp>
      <p:sp>
        <p:nvSpPr>
          <p:cNvPr id="11" name="Rectangle 57"/>
          <p:cNvSpPr>
            <a:spLocks noChangeArrowheads="1"/>
          </p:cNvSpPr>
          <p:nvPr/>
        </p:nvSpPr>
        <p:spPr bwMode="auto">
          <a:xfrm>
            <a:off x="7630590" y="5378775"/>
            <a:ext cx="299166" cy="33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zh-CN" sz="6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01134" y="91830"/>
            <a:ext cx="5105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分布式结构化数据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BigTable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内容占位符 1"/>
          <p:cNvSpPr>
            <a:spLocks/>
          </p:cNvSpPr>
          <p:nvPr/>
        </p:nvSpPr>
        <p:spPr bwMode="auto">
          <a:xfrm>
            <a:off x="98028" y="806430"/>
            <a:ext cx="8875713" cy="284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1438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lvl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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为了减少访问开销，提高客户访问效率，</a:t>
            </a:r>
            <a:r>
              <a:rPr lang="en-US" altLang="zh-CN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Bigtable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使用了</a:t>
            </a:r>
            <a:r>
              <a:rPr lang="zh-CN" altLang="en-US" dirty="0">
                <a:solidFill>
                  <a:srgbClr val="FD4C39"/>
                </a:solidFill>
                <a:latin typeface="+mn-ea"/>
                <a:sym typeface="Wingdings" panose="05000000000000000000" pitchFamily="2" charset="2"/>
              </a:rPr>
              <a:t>缓存（</a:t>
            </a:r>
            <a:r>
              <a:rPr lang="en-US" altLang="zh-CN" dirty="0">
                <a:solidFill>
                  <a:srgbClr val="FD4C39"/>
                </a:solidFill>
                <a:latin typeface="+mn-ea"/>
                <a:sym typeface="Wingdings" panose="05000000000000000000" pitchFamily="2" charset="2"/>
              </a:rPr>
              <a:t>Cache</a:t>
            </a:r>
            <a:r>
              <a:rPr lang="zh-CN" altLang="en-US" dirty="0">
                <a:solidFill>
                  <a:srgbClr val="FD4C39"/>
                </a:solidFill>
                <a:latin typeface="+mn-ea"/>
                <a:sym typeface="Wingdings" panose="05000000000000000000" pitchFamily="2" charset="2"/>
              </a:rPr>
              <a:t>）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和</a:t>
            </a:r>
            <a:r>
              <a:rPr lang="zh-CN" altLang="en-US" dirty="0">
                <a:solidFill>
                  <a:srgbClr val="FD4C39"/>
                </a:solidFill>
                <a:latin typeface="+mn-ea"/>
                <a:sym typeface="Wingdings" panose="05000000000000000000" pitchFamily="2" charset="2"/>
              </a:rPr>
              <a:t>预取（</a:t>
            </a:r>
            <a:r>
              <a:rPr lang="en-US" altLang="zh-CN" dirty="0" err="1">
                <a:solidFill>
                  <a:srgbClr val="FD4C39"/>
                </a:solidFill>
                <a:latin typeface="+mn-ea"/>
                <a:sym typeface="Wingdings" panose="05000000000000000000" pitchFamily="2" charset="2"/>
              </a:rPr>
              <a:t>Prefetch</a:t>
            </a:r>
            <a:r>
              <a:rPr lang="zh-CN" altLang="en-US" dirty="0">
                <a:solidFill>
                  <a:srgbClr val="FD4C39"/>
                </a:solidFill>
                <a:latin typeface="+mn-ea"/>
                <a:sym typeface="Wingdings" panose="05000000000000000000" pitchFamily="2" charset="2"/>
              </a:rPr>
              <a:t>）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技术 </a:t>
            </a:r>
          </a:p>
          <a:p>
            <a:pPr lvl="1">
              <a:buFont typeface="Arial" panose="020B0604020202020204" pitchFamily="34" charset="0"/>
              <a:buNone/>
            </a:pPr>
            <a:endParaRPr lang="zh-CN" altLang="en-US" dirty="0">
              <a:latin typeface="+mn-ea"/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  子表的地址信息被</a:t>
            </a:r>
            <a:r>
              <a:rPr lang="zh-CN" altLang="en-US" dirty="0">
                <a:solidFill>
                  <a:srgbClr val="FD4C39"/>
                </a:solidFill>
                <a:latin typeface="+mn-ea"/>
                <a:sym typeface="Wingdings" panose="05000000000000000000" pitchFamily="2" charset="2"/>
              </a:rPr>
              <a:t>缓存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在客户端，客户在寻址时直接根据缓存信息进行查找。一旦出现缓存为空或缓存信息过时的情况，客户端就需要进行网络的来回通信（</a:t>
            </a:r>
            <a:r>
              <a:rPr lang="en-US" altLang="zh-CN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Network Round-trips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）进行寻址</a:t>
            </a:r>
          </a:p>
          <a:p>
            <a:pPr lvl="1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  </a:t>
            </a:r>
            <a:r>
              <a:rPr lang="zh-CN" altLang="en-US" dirty="0">
                <a:solidFill>
                  <a:srgbClr val="FD4C39"/>
                </a:solidFill>
                <a:latin typeface="+mn-ea"/>
                <a:sym typeface="Wingdings" panose="05000000000000000000" pitchFamily="2" charset="2"/>
              </a:rPr>
              <a:t>预取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则是在每次访问元数据表时不仅仅读取所需的子表元数据，而是读取多个子表的元数据，这样下次需要时就不用再次访问元数据表 </a:t>
            </a:r>
          </a:p>
        </p:txBody>
      </p:sp>
      <p:grpSp>
        <p:nvGrpSpPr>
          <p:cNvPr id="77" name="组合 76"/>
          <p:cNvGrpSpPr/>
          <p:nvPr/>
        </p:nvGrpSpPr>
        <p:grpSpPr>
          <a:xfrm>
            <a:off x="1646771" y="3693565"/>
            <a:ext cx="5778225" cy="2058162"/>
            <a:chOff x="-24164" y="1628471"/>
            <a:chExt cx="8641189" cy="4049471"/>
          </a:xfrm>
        </p:grpSpPr>
        <p:sp>
          <p:nvSpPr>
            <p:cNvPr id="78" name="Rectangle 24"/>
            <p:cNvSpPr>
              <a:spLocks noChangeArrowheads="1"/>
            </p:cNvSpPr>
            <p:nvPr/>
          </p:nvSpPr>
          <p:spPr bwMode="auto">
            <a:xfrm>
              <a:off x="6806290" y="4185295"/>
              <a:ext cx="1794997" cy="1492647"/>
            </a:xfrm>
            <a:prstGeom prst="rect">
              <a:avLst/>
            </a:prstGeom>
            <a:solidFill>
              <a:srgbClr val="70AD47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6000"/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-24164" y="1628471"/>
              <a:ext cx="8641189" cy="3913429"/>
              <a:chOff x="-27171" y="1737436"/>
              <a:chExt cx="8641189" cy="3913429"/>
            </a:xfrm>
          </p:grpSpPr>
          <p:sp>
            <p:nvSpPr>
              <p:cNvPr id="80" name="Rectangle 66"/>
              <p:cNvSpPr>
                <a:spLocks noChangeArrowheads="1"/>
              </p:cNvSpPr>
              <p:nvPr/>
            </p:nvSpPr>
            <p:spPr bwMode="auto">
              <a:xfrm>
                <a:off x="6959056" y="1737436"/>
                <a:ext cx="1508562" cy="192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 Table1</a:t>
                </a:r>
                <a:endParaRPr kumimoji="0" lang="en-US" altLang="zh-CN" sz="1400" b="0" u="none" strike="noStrike" cap="none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-27171" y="2092011"/>
                <a:ext cx="8641189" cy="3558854"/>
                <a:chOff x="-27171" y="2055435"/>
                <a:chExt cx="8641189" cy="3558854"/>
              </a:xfrm>
            </p:grpSpPr>
            <p:sp>
              <p:nvSpPr>
                <p:cNvPr id="82" name="Rectangle 65"/>
                <p:cNvSpPr>
                  <a:spLocks noChangeArrowheads="1"/>
                </p:cNvSpPr>
                <p:nvPr/>
              </p:nvSpPr>
              <p:spPr bwMode="auto">
                <a:xfrm>
                  <a:off x="-27171" y="3491991"/>
                  <a:ext cx="1605898" cy="3087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14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Chubby</a:t>
                  </a:r>
                  <a:r>
                    <a:rPr kumimoji="0" lang="zh-CN" altLang="en-US" sz="14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altLang="zh-CN" sz="14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file</a:t>
                  </a:r>
                  <a:endParaRPr kumimoji="0" lang="zh-CN" altLang="en-US" sz="1400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Rectangle 64"/>
                <p:cNvSpPr>
                  <a:spLocks noChangeArrowheads="1"/>
                </p:cNvSpPr>
                <p:nvPr/>
              </p:nvSpPr>
              <p:spPr bwMode="auto">
                <a:xfrm>
                  <a:off x="1741574" y="2800361"/>
                  <a:ext cx="2477989" cy="4258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Root </a:t>
                  </a:r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Tablet</a:t>
                  </a:r>
                  <a:endParaRPr kumimoji="0" lang="en-US" altLang="zh-CN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lvl="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0" lang="en-US" altLang="zh-CN" sz="14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(1st</a:t>
                  </a:r>
                  <a:r>
                    <a:rPr kumimoji="0" lang="en-US" altLang="zh-CN" sz="1400" b="0" i="0" u="none" strike="noStrike" cap="none" normalizeH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METDATA tablet</a:t>
                  </a:r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:endParaRPr kumimoji="0" lang="zh-CN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Rectangle 63"/>
                <p:cNvSpPr>
                  <a:spLocks noChangeArrowheads="1"/>
                </p:cNvSpPr>
                <p:nvPr/>
              </p:nvSpPr>
              <p:spPr bwMode="auto">
                <a:xfrm>
                  <a:off x="2983966" y="3867033"/>
                  <a:ext cx="299166" cy="337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5" name="Rectangle 62"/>
                <p:cNvSpPr>
                  <a:spLocks noChangeArrowheads="1"/>
                </p:cNvSpPr>
                <p:nvPr/>
              </p:nvSpPr>
              <p:spPr bwMode="auto">
                <a:xfrm>
                  <a:off x="5243626" y="3049099"/>
                  <a:ext cx="299166" cy="337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6" name="Rectangle 61"/>
                <p:cNvSpPr>
                  <a:spLocks noChangeArrowheads="1"/>
                </p:cNvSpPr>
                <p:nvPr/>
              </p:nvSpPr>
              <p:spPr bwMode="auto">
                <a:xfrm>
                  <a:off x="5243626" y="3599693"/>
                  <a:ext cx="299166" cy="337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7" name="Rectangle 60"/>
                <p:cNvSpPr>
                  <a:spLocks noChangeArrowheads="1"/>
                </p:cNvSpPr>
                <p:nvPr/>
              </p:nvSpPr>
              <p:spPr bwMode="auto">
                <a:xfrm>
                  <a:off x="5243626" y="4719974"/>
                  <a:ext cx="299166" cy="337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8" name="Rectangle 59"/>
                <p:cNvSpPr>
                  <a:spLocks noChangeArrowheads="1"/>
                </p:cNvSpPr>
                <p:nvPr/>
              </p:nvSpPr>
              <p:spPr bwMode="auto">
                <a:xfrm>
                  <a:off x="7630590" y="2189792"/>
                  <a:ext cx="299166" cy="337358"/>
                </a:xfrm>
                <a:prstGeom prst="rect">
                  <a:avLst/>
                </a:prstGeom>
                <a:noFill/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9" name="Rectangle 58"/>
                <p:cNvSpPr>
                  <a:spLocks noChangeArrowheads="1"/>
                </p:cNvSpPr>
                <p:nvPr/>
              </p:nvSpPr>
              <p:spPr bwMode="auto">
                <a:xfrm>
                  <a:off x="7630590" y="2619446"/>
                  <a:ext cx="299166" cy="337358"/>
                </a:xfrm>
                <a:prstGeom prst="rect">
                  <a:avLst/>
                </a:prstGeom>
                <a:noFill/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0" name="Rectangle 52"/>
                <p:cNvSpPr>
                  <a:spLocks noChangeArrowheads="1"/>
                </p:cNvSpPr>
                <p:nvPr/>
              </p:nvSpPr>
              <p:spPr bwMode="auto">
                <a:xfrm>
                  <a:off x="6812657" y="3859556"/>
                  <a:ext cx="1654960" cy="3564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1400" b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User Table N</a:t>
                  </a:r>
                  <a:endParaRPr kumimoji="0" lang="en-US" altLang="zh-CN" sz="1400" b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1" name="Rectangle 51"/>
                <p:cNvSpPr>
                  <a:spLocks noChangeArrowheads="1"/>
                </p:cNvSpPr>
                <p:nvPr/>
              </p:nvSpPr>
              <p:spPr bwMode="auto">
                <a:xfrm>
                  <a:off x="4063703" y="2055435"/>
                  <a:ext cx="2429868" cy="6985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14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Other</a:t>
                  </a:r>
                </a:p>
                <a:p>
                  <a:pPr lvl="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METADATA tablet</a:t>
                  </a:r>
                  <a:endParaRPr kumimoji="0" lang="zh-CN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" name="AutoShape 50"/>
                <p:cNvSpPr>
                  <a:spLocks noChangeArrowheads="1"/>
                </p:cNvSpPr>
                <p:nvPr/>
              </p:nvSpPr>
              <p:spPr bwMode="auto">
                <a:xfrm>
                  <a:off x="26006" y="3822476"/>
                  <a:ext cx="1508560" cy="27370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3" name="Rectangle 49"/>
                <p:cNvSpPr>
                  <a:spLocks noChangeArrowheads="1"/>
                </p:cNvSpPr>
                <p:nvPr/>
              </p:nvSpPr>
              <p:spPr bwMode="auto">
                <a:xfrm>
                  <a:off x="2296520" y="3679257"/>
                  <a:ext cx="1794997" cy="553776"/>
                </a:xfrm>
                <a:prstGeom prst="rect">
                  <a:avLst/>
                </a:prstGeom>
                <a:solidFill>
                  <a:srgbClr val="70AD47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4" name="Line 48"/>
                <p:cNvSpPr>
                  <a:spLocks noChangeShapeType="1"/>
                </p:cNvSpPr>
                <p:nvPr/>
              </p:nvSpPr>
              <p:spPr bwMode="auto">
                <a:xfrm>
                  <a:off x="2296520" y="3777919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5" name="Line 47"/>
                <p:cNvSpPr>
                  <a:spLocks noChangeShapeType="1"/>
                </p:cNvSpPr>
                <p:nvPr/>
              </p:nvSpPr>
              <p:spPr bwMode="auto">
                <a:xfrm>
                  <a:off x="2296520" y="3882945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6" name="Line 46"/>
                <p:cNvSpPr>
                  <a:spLocks noChangeShapeType="1"/>
                </p:cNvSpPr>
                <p:nvPr/>
              </p:nvSpPr>
              <p:spPr bwMode="auto">
                <a:xfrm>
                  <a:off x="2296520" y="4150285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7" name="Rectangle 45"/>
                <p:cNvSpPr>
                  <a:spLocks noChangeArrowheads="1"/>
                </p:cNvSpPr>
                <p:nvPr/>
              </p:nvSpPr>
              <p:spPr bwMode="auto">
                <a:xfrm>
                  <a:off x="4432057" y="2861325"/>
                  <a:ext cx="1794997" cy="221191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8" name="Line 44"/>
                <p:cNvSpPr>
                  <a:spLocks noChangeShapeType="1"/>
                </p:cNvSpPr>
                <p:nvPr/>
              </p:nvSpPr>
              <p:spPr bwMode="auto">
                <a:xfrm>
                  <a:off x="4432057" y="2959985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9" name="Line 43"/>
                <p:cNvSpPr>
                  <a:spLocks noChangeShapeType="1"/>
                </p:cNvSpPr>
                <p:nvPr/>
              </p:nvSpPr>
              <p:spPr bwMode="auto">
                <a:xfrm>
                  <a:off x="4432057" y="3065013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0" name="Line 42"/>
                <p:cNvSpPr>
                  <a:spLocks noChangeShapeType="1"/>
                </p:cNvSpPr>
                <p:nvPr/>
              </p:nvSpPr>
              <p:spPr bwMode="auto">
                <a:xfrm>
                  <a:off x="4432057" y="3332353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grpSp>
              <p:nvGrpSpPr>
                <p:cNvPr id="101" name="Group 35"/>
                <p:cNvGrpSpPr>
                  <a:grpSpLocks/>
                </p:cNvGrpSpPr>
                <p:nvPr/>
              </p:nvGrpSpPr>
              <p:grpSpPr bwMode="auto">
                <a:xfrm>
                  <a:off x="4444787" y="3488300"/>
                  <a:ext cx="1753624" cy="1486284"/>
                  <a:chOff x="10015" y="9900"/>
                  <a:chExt cx="1421" cy="1167"/>
                </a:xfrm>
              </p:grpSpPr>
              <p:sp>
                <p:nvSpPr>
                  <p:cNvPr id="139" name="Line 41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9900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  <p:sp>
                <p:nvSpPr>
                  <p:cNvPr id="140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9983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  <p:sp>
                <p:nvSpPr>
                  <p:cNvPr id="141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10204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  <p:sp>
                <p:nvSpPr>
                  <p:cNvPr id="142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10770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  <p:sp>
                <p:nvSpPr>
                  <p:cNvPr id="143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10862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  <p:sp>
                <p:nvSpPr>
                  <p:cNvPr id="144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11067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</p:grpSp>
            <p:sp>
              <p:nvSpPr>
                <p:cNvPr id="102" name="Line 34"/>
                <p:cNvSpPr>
                  <a:spLocks noChangeShapeType="1"/>
                </p:cNvSpPr>
                <p:nvPr/>
              </p:nvSpPr>
              <p:spPr bwMode="auto">
                <a:xfrm>
                  <a:off x="4432057" y="3415101"/>
                  <a:ext cx="1779085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3" name="Line 33"/>
                <p:cNvSpPr>
                  <a:spLocks noChangeShapeType="1"/>
                </p:cNvSpPr>
                <p:nvPr/>
              </p:nvSpPr>
              <p:spPr bwMode="auto">
                <a:xfrm>
                  <a:off x="4432057" y="3956146"/>
                  <a:ext cx="1779085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4" name="Line 32"/>
                <p:cNvSpPr>
                  <a:spLocks noChangeShapeType="1"/>
                </p:cNvSpPr>
                <p:nvPr/>
              </p:nvSpPr>
              <p:spPr bwMode="auto">
                <a:xfrm>
                  <a:off x="4432057" y="4516287"/>
                  <a:ext cx="1779085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5" name="Rectangle 23"/>
                <p:cNvSpPr>
                  <a:spLocks noChangeArrowheads="1"/>
                </p:cNvSpPr>
                <p:nvPr/>
              </p:nvSpPr>
              <p:spPr bwMode="auto">
                <a:xfrm>
                  <a:off x="6815839" y="2091132"/>
                  <a:ext cx="1794997" cy="1438544"/>
                </a:xfrm>
                <a:prstGeom prst="rect">
                  <a:avLst/>
                </a:prstGeom>
                <a:solidFill>
                  <a:srgbClr val="70AD47"/>
                </a:solidFill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6" name="Line 21"/>
                <p:cNvSpPr>
                  <a:spLocks noChangeShapeType="1"/>
                </p:cNvSpPr>
                <p:nvPr/>
              </p:nvSpPr>
              <p:spPr bwMode="auto">
                <a:xfrm>
                  <a:off x="6822205" y="2161149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7" name="Line 20"/>
                <p:cNvSpPr>
                  <a:spLocks noChangeShapeType="1"/>
                </p:cNvSpPr>
                <p:nvPr/>
              </p:nvSpPr>
              <p:spPr bwMode="auto">
                <a:xfrm>
                  <a:off x="6822205" y="2243897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8" name="Line 19"/>
                <p:cNvSpPr>
                  <a:spLocks noChangeShapeType="1"/>
                </p:cNvSpPr>
                <p:nvPr/>
              </p:nvSpPr>
              <p:spPr bwMode="auto">
                <a:xfrm>
                  <a:off x="6822205" y="2409393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9" name="Line 18"/>
                <p:cNvSpPr>
                  <a:spLocks noChangeShapeType="1"/>
                </p:cNvSpPr>
                <p:nvPr/>
              </p:nvSpPr>
              <p:spPr bwMode="auto">
                <a:xfrm>
                  <a:off x="6822205" y="2508054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0" name="Line 17"/>
                <p:cNvSpPr>
                  <a:spLocks noChangeShapeType="1"/>
                </p:cNvSpPr>
                <p:nvPr/>
              </p:nvSpPr>
              <p:spPr bwMode="auto">
                <a:xfrm>
                  <a:off x="6822205" y="2625812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1" name="Line 16"/>
                <p:cNvSpPr>
                  <a:spLocks noChangeShapeType="1"/>
                </p:cNvSpPr>
                <p:nvPr/>
              </p:nvSpPr>
              <p:spPr bwMode="auto">
                <a:xfrm>
                  <a:off x="6822205" y="2889968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2" name="Line 15"/>
                <p:cNvSpPr>
                  <a:spLocks noChangeShapeType="1"/>
                </p:cNvSpPr>
                <p:nvPr/>
              </p:nvSpPr>
              <p:spPr bwMode="auto">
                <a:xfrm>
                  <a:off x="6825386" y="2979081"/>
                  <a:ext cx="1779085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3" name="Line 14"/>
                <p:cNvSpPr>
                  <a:spLocks noChangeShapeType="1"/>
                </p:cNvSpPr>
                <p:nvPr/>
              </p:nvSpPr>
              <p:spPr bwMode="auto">
                <a:xfrm>
                  <a:off x="1570870" y="3940692"/>
                  <a:ext cx="725650" cy="870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4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4113795" y="3131847"/>
                  <a:ext cx="327811" cy="78928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5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4113795" y="3698353"/>
                  <a:ext cx="327811" cy="22278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6" name="Line 11"/>
                <p:cNvSpPr>
                  <a:spLocks noChangeShapeType="1"/>
                </p:cNvSpPr>
                <p:nvPr/>
              </p:nvSpPr>
              <p:spPr bwMode="auto">
                <a:xfrm>
                  <a:off x="4113795" y="3921136"/>
                  <a:ext cx="321446" cy="865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7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6230237" y="2288454"/>
                  <a:ext cx="579237" cy="81156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8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6233419" y="2718106"/>
                  <a:ext cx="569690" cy="39146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9" name="Line 8"/>
                <p:cNvSpPr>
                  <a:spLocks noChangeShapeType="1"/>
                </p:cNvSpPr>
                <p:nvPr/>
              </p:nvSpPr>
              <p:spPr bwMode="auto">
                <a:xfrm>
                  <a:off x="6236603" y="3666527"/>
                  <a:ext cx="579237" cy="80520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20" name="Line 7"/>
                <p:cNvSpPr>
                  <a:spLocks noChangeShapeType="1"/>
                </p:cNvSpPr>
                <p:nvPr/>
              </p:nvSpPr>
              <p:spPr bwMode="auto">
                <a:xfrm>
                  <a:off x="6227054" y="3663345"/>
                  <a:ext cx="582420" cy="136216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21" name="Rectangle 6"/>
                <p:cNvSpPr>
                  <a:spLocks noChangeArrowheads="1"/>
                </p:cNvSpPr>
                <p:nvPr/>
              </p:nvSpPr>
              <p:spPr bwMode="auto">
                <a:xfrm>
                  <a:off x="7691059" y="3045917"/>
                  <a:ext cx="127305" cy="235514"/>
                </a:xfrm>
                <a:prstGeom prst="rect">
                  <a:avLst/>
                </a:prstGeom>
                <a:noFill/>
                <a:ln w="635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2" name="Rectangle 5"/>
                <p:cNvSpPr>
                  <a:spLocks noChangeArrowheads="1"/>
                </p:cNvSpPr>
                <p:nvPr/>
              </p:nvSpPr>
              <p:spPr bwMode="auto">
                <a:xfrm>
                  <a:off x="7691059" y="3170038"/>
                  <a:ext cx="127305" cy="2355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3" name="Rectangle 4"/>
                <p:cNvSpPr>
                  <a:spLocks noChangeArrowheads="1"/>
                </p:cNvSpPr>
                <p:nvPr/>
              </p:nvSpPr>
              <p:spPr bwMode="auto">
                <a:xfrm>
                  <a:off x="7691059" y="3300527"/>
                  <a:ext cx="127305" cy="2355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4" name="Rectangle 3"/>
                <p:cNvSpPr>
                  <a:spLocks noChangeArrowheads="1"/>
                </p:cNvSpPr>
                <p:nvPr/>
              </p:nvSpPr>
              <p:spPr bwMode="auto">
                <a:xfrm>
                  <a:off x="5316825" y="4029345"/>
                  <a:ext cx="127305" cy="2355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5" name="Rectangle 2"/>
                <p:cNvSpPr>
                  <a:spLocks noChangeArrowheads="1"/>
                </p:cNvSpPr>
                <p:nvPr/>
              </p:nvSpPr>
              <p:spPr bwMode="auto">
                <a:xfrm>
                  <a:off x="5316825" y="4153468"/>
                  <a:ext cx="127305" cy="2355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6" name="Rectangle 1"/>
                <p:cNvSpPr>
                  <a:spLocks noChangeArrowheads="1"/>
                </p:cNvSpPr>
                <p:nvPr/>
              </p:nvSpPr>
              <p:spPr bwMode="auto">
                <a:xfrm>
                  <a:off x="5316825" y="4283955"/>
                  <a:ext cx="127305" cy="2355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7" name="Rectangle 56"/>
                <p:cNvSpPr>
                  <a:spLocks noChangeArrowheads="1"/>
                </p:cNvSpPr>
                <p:nvPr/>
              </p:nvSpPr>
              <p:spPr bwMode="auto">
                <a:xfrm>
                  <a:off x="7630590" y="4385799"/>
                  <a:ext cx="299166" cy="337358"/>
                </a:xfrm>
                <a:prstGeom prst="rect">
                  <a:avLst/>
                </a:prstGeom>
                <a:noFill/>
                <a:ln w="635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8" name="Rectangle 55"/>
                <p:cNvSpPr>
                  <a:spLocks noChangeArrowheads="1"/>
                </p:cNvSpPr>
                <p:nvPr/>
              </p:nvSpPr>
              <p:spPr bwMode="auto">
                <a:xfrm>
                  <a:off x="7691059" y="4828183"/>
                  <a:ext cx="127305" cy="235514"/>
                </a:xfrm>
                <a:prstGeom prst="rect">
                  <a:avLst/>
                </a:prstGeom>
                <a:noFill/>
                <a:ln w="635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9" name="Rectangle 54"/>
                <p:cNvSpPr>
                  <a:spLocks noChangeArrowheads="1"/>
                </p:cNvSpPr>
                <p:nvPr/>
              </p:nvSpPr>
              <p:spPr bwMode="auto">
                <a:xfrm>
                  <a:off x="7691059" y="4952305"/>
                  <a:ext cx="127305" cy="235514"/>
                </a:xfrm>
                <a:prstGeom prst="rect">
                  <a:avLst/>
                </a:prstGeom>
                <a:noFill/>
                <a:ln w="635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0" name="Rectangle 53"/>
                <p:cNvSpPr>
                  <a:spLocks noChangeArrowheads="1"/>
                </p:cNvSpPr>
                <p:nvPr/>
              </p:nvSpPr>
              <p:spPr bwMode="auto">
                <a:xfrm>
                  <a:off x="7691059" y="5082793"/>
                  <a:ext cx="127305" cy="235514"/>
                </a:xfrm>
                <a:prstGeom prst="rect">
                  <a:avLst/>
                </a:prstGeom>
                <a:noFill/>
                <a:ln w="635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1" name="Line 31"/>
                <p:cNvSpPr>
                  <a:spLocks noChangeShapeType="1"/>
                </p:cNvSpPr>
                <p:nvPr/>
              </p:nvSpPr>
              <p:spPr bwMode="auto">
                <a:xfrm>
                  <a:off x="6819021" y="4264859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2" name="Line 30"/>
                <p:cNvSpPr>
                  <a:spLocks noChangeShapeType="1"/>
                </p:cNvSpPr>
                <p:nvPr/>
              </p:nvSpPr>
              <p:spPr bwMode="auto">
                <a:xfrm>
                  <a:off x="6819021" y="4392164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3" name="Line 29"/>
                <p:cNvSpPr>
                  <a:spLocks noChangeShapeType="1"/>
                </p:cNvSpPr>
                <p:nvPr/>
              </p:nvSpPr>
              <p:spPr bwMode="auto">
                <a:xfrm>
                  <a:off x="6819021" y="5359680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4" name="Line 28"/>
                <p:cNvSpPr>
                  <a:spLocks noChangeShapeType="1"/>
                </p:cNvSpPr>
                <p:nvPr/>
              </p:nvSpPr>
              <p:spPr bwMode="auto">
                <a:xfrm>
                  <a:off x="6819021" y="5432881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5" name="Line 27"/>
                <p:cNvSpPr>
                  <a:spLocks noChangeShapeType="1"/>
                </p:cNvSpPr>
                <p:nvPr/>
              </p:nvSpPr>
              <p:spPr bwMode="auto">
                <a:xfrm>
                  <a:off x="6819021" y="5614289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6" name="Line 26"/>
                <p:cNvSpPr>
                  <a:spLocks noChangeShapeType="1"/>
                </p:cNvSpPr>
                <p:nvPr/>
              </p:nvSpPr>
              <p:spPr bwMode="auto">
                <a:xfrm>
                  <a:off x="6812656" y="4748617"/>
                  <a:ext cx="1782267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7" name="Line 25"/>
                <p:cNvSpPr>
                  <a:spLocks noChangeShapeType="1"/>
                </p:cNvSpPr>
                <p:nvPr/>
              </p:nvSpPr>
              <p:spPr bwMode="auto">
                <a:xfrm>
                  <a:off x="6819021" y="4653138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8" name="Line 22"/>
                <p:cNvSpPr>
                  <a:spLocks noChangeShapeType="1"/>
                </p:cNvSpPr>
                <p:nvPr/>
              </p:nvSpPr>
              <p:spPr bwMode="auto">
                <a:xfrm>
                  <a:off x="6809474" y="5292846"/>
                  <a:ext cx="177908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8101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106</a:t>
            </a:fld>
            <a:endParaRPr lang="zh-CN" altLang="en-US" dirty="0"/>
          </a:p>
        </p:txBody>
      </p:sp>
      <p:sp>
        <p:nvSpPr>
          <p:cNvPr id="11" name="Rectangle 57"/>
          <p:cNvSpPr>
            <a:spLocks noChangeArrowheads="1"/>
          </p:cNvSpPr>
          <p:nvPr/>
        </p:nvSpPr>
        <p:spPr bwMode="auto">
          <a:xfrm>
            <a:off x="7630590" y="5378775"/>
            <a:ext cx="299166" cy="33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zh-CN" sz="6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01134" y="91830"/>
            <a:ext cx="5105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分布式结构化数据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BigTable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内容占位符 1"/>
          <p:cNvSpPr>
            <a:spLocks/>
          </p:cNvSpPr>
          <p:nvPr/>
        </p:nvSpPr>
        <p:spPr bwMode="auto">
          <a:xfrm>
            <a:off x="60849" y="851526"/>
            <a:ext cx="8924786" cy="284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1438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lvl="1"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如果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客户程序没有缓存某个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Tablet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的地址信息，或者发现 它缓存的地址信息不正确，客户程序就在树状的存储结构中递归的查询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Tablet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位置信息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；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pPr lvl="1">
              <a:buNone/>
            </a:pP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pPr lvl="1"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如果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客户端缓存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是空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的，那么寻址算法需要通过三次网络来回通信寻址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，其中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包括了一次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Chubby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读操作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；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pPr lvl="1">
              <a:buNone/>
            </a:pP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pPr lvl="1"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如果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客户端缓存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的地址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信息过期了，那么寻址算法可能需要最多６次网络来回通信才能更新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数据。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三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个用来确定信息是否过时（</a:t>
            </a:r>
            <a:r>
              <a:rPr lang="en-US" altLang="zh-CN" dirty="0" err="1" smtClean="0">
                <a:solidFill>
                  <a:schemeClr val="tx1"/>
                </a:solidFill>
                <a:latin typeface="+mn-ea"/>
              </a:rPr>
              <a:t>keepAlive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会话），三个获取新的元数据。</a:t>
            </a:r>
            <a:endParaRPr lang="zh-CN" altLang="en-US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1646771" y="3693565"/>
            <a:ext cx="5778225" cy="2058162"/>
            <a:chOff x="-24164" y="1628471"/>
            <a:chExt cx="8641189" cy="4049471"/>
          </a:xfrm>
        </p:grpSpPr>
        <p:sp>
          <p:nvSpPr>
            <p:cNvPr id="78" name="Rectangle 24"/>
            <p:cNvSpPr>
              <a:spLocks noChangeArrowheads="1"/>
            </p:cNvSpPr>
            <p:nvPr/>
          </p:nvSpPr>
          <p:spPr bwMode="auto">
            <a:xfrm>
              <a:off x="6806290" y="4185295"/>
              <a:ext cx="1794997" cy="1492647"/>
            </a:xfrm>
            <a:prstGeom prst="rect">
              <a:avLst/>
            </a:prstGeom>
            <a:solidFill>
              <a:srgbClr val="70AD47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6000"/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-24164" y="1628471"/>
              <a:ext cx="8641189" cy="3913429"/>
              <a:chOff x="-27171" y="1737436"/>
              <a:chExt cx="8641189" cy="3913429"/>
            </a:xfrm>
          </p:grpSpPr>
          <p:sp>
            <p:nvSpPr>
              <p:cNvPr id="80" name="Rectangle 66"/>
              <p:cNvSpPr>
                <a:spLocks noChangeArrowheads="1"/>
              </p:cNvSpPr>
              <p:nvPr/>
            </p:nvSpPr>
            <p:spPr bwMode="auto">
              <a:xfrm>
                <a:off x="6959056" y="1737436"/>
                <a:ext cx="1508562" cy="192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 Table1</a:t>
                </a:r>
                <a:endParaRPr kumimoji="0" lang="en-US" altLang="zh-CN" sz="1400" b="0" u="none" strike="noStrike" cap="none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-27171" y="2092011"/>
                <a:ext cx="8641189" cy="3558854"/>
                <a:chOff x="-27171" y="2055435"/>
                <a:chExt cx="8641189" cy="3558854"/>
              </a:xfrm>
            </p:grpSpPr>
            <p:sp>
              <p:nvSpPr>
                <p:cNvPr id="82" name="Rectangle 65"/>
                <p:cNvSpPr>
                  <a:spLocks noChangeArrowheads="1"/>
                </p:cNvSpPr>
                <p:nvPr/>
              </p:nvSpPr>
              <p:spPr bwMode="auto">
                <a:xfrm>
                  <a:off x="-27171" y="3491991"/>
                  <a:ext cx="1605898" cy="3087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14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Chubby</a:t>
                  </a:r>
                  <a:r>
                    <a:rPr kumimoji="0" lang="zh-CN" altLang="en-US" sz="14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altLang="zh-CN" sz="14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file</a:t>
                  </a:r>
                  <a:endParaRPr kumimoji="0" lang="zh-CN" altLang="en-US" sz="1400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Rectangle 64"/>
                <p:cNvSpPr>
                  <a:spLocks noChangeArrowheads="1"/>
                </p:cNvSpPr>
                <p:nvPr/>
              </p:nvSpPr>
              <p:spPr bwMode="auto">
                <a:xfrm>
                  <a:off x="1741574" y="2800361"/>
                  <a:ext cx="2477989" cy="4258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Root </a:t>
                  </a:r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Tablet</a:t>
                  </a:r>
                  <a:endParaRPr kumimoji="0" lang="en-US" altLang="zh-CN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lvl="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0" lang="en-US" altLang="zh-CN" sz="14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(1st</a:t>
                  </a:r>
                  <a:r>
                    <a:rPr kumimoji="0" lang="en-US" altLang="zh-CN" sz="1400" b="0" i="0" u="none" strike="noStrike" cap="none" normalizeH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METDATA tablet</a:t>
                  </a:r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:endParaRPr kumimoji="0" lang="zh-CN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Rectangle 63"/>
                <p:cNvSpPr>
                  <a:spLocks noChangeArrowheads="1"/>
                </p:cNvSpPr>
                <p:nvPr/>
              </p:nvSpPr>
              <p:spPr bwMode="auto">
                <a:xfrm>
                  <a:off x="2983966" y="3867033"/>
                  <a:ext cx="299166" cy="337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5" name="Rectangle 62"/>
                <p:cNvSpPr>
                  <a:spLocks noChangeArrowheads="1"/>
                </p:cNvSpPr>
                <p:nvPr/>
              </p:nvSpPr>
              <p:spPr bwMode="auto">
                <a:xfrm>
                  <a:off x="5243626" y="3049099"/>
                  <a:ext cx="299166" cy="337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6" name="Rectangle 61"/>
                <p:cNvSpPr>
                  <a:spLocks noChangeArrowheads="1"/>
                </p:cNvSpPr>
                <p:nvPr/>
              </p:nvSpPr>
              <p:spPr bwMode="auto">
                <a:xfrm>
                  <a:off x="5243626" y="3599693"/>
                  <a:ext cx="299166" cy="337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7" name="Rectangle 60"/>
                <p:cNvSpPr>
                  <a:spLocks noChangeArrowheads="1"/>
                </p:cNvSpPr>
                <p:nvPr/>
              </p:nvSpPr>
              <p:spPr bwMode="auto">
                <a:xfrm>
                  <a:off x="5243626" y="4719974"/>
                  <a:ext cx="299166" cy="337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8" name="Rectangle 59"/>
                <p:cNvSpPr>
                  <a:spLocks noChangeArrowheads="1"/>
                </p:cNvSpPr>
                <p:nvPr/>
              </p:nvSpPr>
              <p:spPr bwMode="auto">
                <a:xfrm>
                  <a:off x="7630590" y="2189792"/>
                  <a:ext cx="299166" cy="337358"/>
                </a:xfrm>
                <a:prstGeom prst="rect">
                  <a:avLst/>
                </a:prstGeom>
                <a:noFill/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9" name="Rectangle 58"/>
                <p:cNvSpPr>
                  <a:spLocks noChangeArrowheads="1"/>
                </p:cNvSpPr>
                <p:nvPr/>
              </p:nvSpPr>
              <p:spPr bwMode="auto">
                <a:xfrm>
                  <a:off x="7630590" y="2619446"/>
                  <a:ext cx="299166" cy="337358"/>
                </a:xfrm>
                <a:prstGeom prst="rect">
                  <a:avLst/>
                </a:prstGeom>
                <a:noFill/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0" name="Rectangle 52"/>
                <p:cNvSpPr>
                  <a:spLocks noChangeArrowheads="1"/>
                </p:cNvSpPr>
                <p:nvPr/>
              </p:nvSpPr>
              <p:spPr bwMode="auto">
                <a:xfrm>
                  <a:off x="6812657" y="3859556"/>
                  <a:ext cx="1654960" cy="3564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1400" b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User Table N</a:t>
                  </a:r>
                  <a:endParaRPr kumimoji="0" lang="en-US" altLang="zh-CN" sz="1400" b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1" name="Rectangle 51"/>
                <p:cNvSpPr>
                  <a:spLocks noChangeArrowheads="1"/>
                </p:cNvSpPr>
                <p:nvPr/>
              </p:nvSpPr>
              <p:spPr bwMode="auto">
                <a:xfrm>
                  <a:off x="4063703" y="2055435"/>
                  <a:ext cx="2429868" cy="6985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14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Other</a:t>
                  </a:r>
                </a:p>
                <a:p>
                  <a:pPr lvl="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METADATA tablet</a:t>
                  </a:r>
                  <a:endParaRPr kumimoji="0" lang="zh-CN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" name="AutoShape 50"/>
                <p:cNvSpPr>
                  <a:spLocks noChangeArrowheads="1"/>
                </p:cNvSpPr>
                <p:nvPr/>
              </p:nvSpPr>
              <p:spPr bwMode="auto">
                <a:xfrm>
                  <a:off x="26006" y="3822476"/>
                  <a:ext cx="1508560" cy="27370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3" name="Rectangle 49"/>
                <p:cNvSpPr>
                  <a:spLocks noChangeArrowheads="1"/>
                </p:cNvSpPr>
                <p:nvPr/>
              </p:nvSpPr>
              <p:spPr bwMode="auto">
                <a:xfrm>
                  <a:off x="2296520" y="3679257"/>
                  <a:ext cx="1794997" cy="553776"/>
                </a:xfrm>
                <a:prstGeom prst="rect">
                  <a:avLst/>
                </a:prstGeom>
                <a:solidFill>
                  <a:srgbClr val="70AD47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4" name="Line 48"/>
                <p:cNvSpPr>
                  <a:spLocks noChangeShapeType="1"/>
                </p:cNvSpPr>
                <p:nvPr/>
              </p:nvSpPr>
              <p:spPr bwMode="auto">
                <a:xfrm>
                  <a:off x="2296520" y="3777919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5" name="Line 47"/>
                <p:cNvSpPr>
                  <a:spLocks noChangeShapeType="1"/>
                </p:cNvSpPr>
                <p:nvPr/>
              </p:nvSpPr>
              <p:spPr bwMode="auto">
                <a:xfrm>
                  <a:off x="2296520" y="3882945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6" name="Line 46"/>
                <p:cNvSpPr>
                  <a:spLocks noChangeShapeType="1"/>
                </p:cNvSpPr>
                <p:nvPr/>
              </p:nvSpPr>
              <p:spPr bwMode="auto">
                <a:xfrm>
                  <a:off x="2296520" y="4150285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7" name="Rectangle 45"/>
                <p:cNvSpPr>
                  <a:spLocks noChangeArrowheads="1"/>
                </p:cNvSpPr>
                <p:nvPr/>
              </p:nvSpPr>
              <p:spPr bwMode="auto">
                <a:xfrm>
                  <a:off x="4432057" y="2861325"/>
                  <a:ext cx="1794997" cy="221191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8" name="Line 44"/>
                <p:cNvSpPr>
                  <a:spLocks noChangeShapeType="1"/>
                </p:cNvSpPr>
                <p:nvPr/>
              </p:nvSpPr>
              <p:spPr bwMode="auto">
                <a:xfrm>
                  <a:off x="4432057" y="2959985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99" name="Line 43"/>
                <p:cNvSpPr>
                  <a:spLocks noChangeShapeType="1"/>
                </p:cNvSpPr>
                <p:nvPr/>
              </p:nvSpPr>
              <p:spPr bwMode="auto">
                <a:xfrm>
                  <a:off x="4432057" y="3065013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0" name="Line 42"/>
                <p:cNvSpPr>
                  <a:spLocks noChangeShapeType="1"/>
                </p:cNvSpPr>
                <p:nvPr/>
              </p:nvSpPr>
              <p:spPr bwMode="auto">
                <a:xfrm>
                  <a:off x="4432057" y="3332353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grpSp>
              <p:nvGrpSpPr>
                <p:cNvPr id="101" name="Group 35"/>
                <p:cNvGrpSpPr>
                  <a:grpSpLocks/>
                </p:cNvGrpSpPr>
                <p:nvPr/>
              </p:nvGrpSpPr>
              <p:grpSpPr bwMode="auto">
                <a:xfrm>
                  <a:off x="4444787" y="3488300"/>
                  <a:ext cx="1753624" cy="1486284"/>
                  <a:chOff x="10015" y="9900"/>
                  <a:chExt cx="1421" cy="1167"/>
                </a:xfrm>
              </p:grpSpPr>
              <p:sp>
                <p:nvSpPr>
                  <p:cNvPr id="139" name="Line 41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9900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  <p:sp>
                <p:nvSpPr>
                  <p:cNvPr id="140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9983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  <p:sp>
                <p:nvSpPr>
                  <p:cNvPr id="141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10204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  <p:sp>
                <p:nvSpPr>
                  <p:cNvPr id="142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10770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  <p:sp>
                <p:nvSpPr>
                  <p:cNvPr id="143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10862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  <p:sp>
                <p:nvSpPr>
                  <p:cNvPr id="144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10015" y="11067"/>
                    <a:ext cx="1421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6000"/>
                  </a:p>
                </p:txBody>
              </p:sp>
            </p:grpSp>
            <p:sp>
              <p:nvSpPr>
                <p:cNvPr id="102" name="Line 34"/>
                <p:cNvSpPr>
                  <a:spLocks noChangeShapeType="1"/>
                </p:cNvSpPr>
                <p:nvPr/>
              </p:nvSpPr>
              <p:spPr bwMode="auto">
                <a:xfrm>
                  <a:off x="4432057" y="3415101"/>
                  <a:ext cx="1779085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3" name="Line 33"/>
                <p:cNvSpPr>
                  <a:spLocks noChangeShapeType="1"/>
                </p:cNvSpPr>
                <p:nvPr/>
              </p:nvSpPr>
              <p:spPr bwMode="auto">
                <a:xfrm>
                  <a:off x="4432057" y="3956146"/>
                  <a:ext cx="1779085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4" name="Line 32"/>
                <p:cNvSpPr>
                  <a:spLocks noChangeShapeType="1"/>
                </p:cNvSpPr>
                <p:nvPr/>
              </p:nvSpPr>
              <p:spPr bwMode="auto">
                <a:xfrm>
                  <a:off x="4432057" y="4516287"/>
                  <a:ext cx="1779085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5" name="Rectangle 23"/>
                <p:cNvSpPr>
                  <a:spLocks noChangeArrowheads="1"/>
                </p:cNvSpPr>
                <p:nvPr/>
              </p:nvSpPr>
              <p:spPr bwMode="auto">
                <a:xfrm>
                  <a:off x="6815839" y="2091132"/>
                  <a:ext cx="1794997" cy="1438544"/>
                </a:xfrm>
                <a:prstGeom prst="rect">
                  <a:avLst/>
                </a:prstGeom>
                <a:solidFill>
                  <a:srgbClr val="70AD47"/>
                </a:solidFill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6" name="Line 21"/>
                <p:cNvSpPr>
                  <a:spLocks noChangeShapeType="1"/>
                </p:cNvSpPr>
                <p:nvPr/>
              </p:nvSpPr>
              <p:spPr bwMode="auto">
                <a:xfrm>
                  <a:off x="6822205" y="2161149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7" name="Line 20"/>
                <p:cNvSpPr>
                  <a:spLocks noChangeShapeType="1"/>
                </p:cNvSpPr>
                <p:nvPr/>
              </p:nvSpPr>
              <p:spPr bwMode="auto">
                <a:xfrm>
                  <a:off x="6822205" y="2243897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8" name="Line 19"/>
                <p:cNvSpPr>
                  <a:spLocks noChangeShapeType="1"/>
                </p:cNvSpPr>
                <p:nvPr/>
              </p:nvSpPr>
              <p:spPr bwMode="auto">
                <a:xfrm>
                  <a:off x="6822205" y="2409393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09" name="Line 18"/>
                <p:cNvSpPr>
                  <a:spLocks noChangeShapeType="1"/>
                </p:cNvSpPr>
                <p:nvPr/>
              </p:nvSpPr>
              <p:spPr bwMode="auto">
                <a:xfrm>
                  <a:off x="6822205" y="2508054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0" name="Line 17"/>
                <p:cNvSpPr>
                  <a:spLocks noChangeShapeType="1"/>
                </p:cNvSpPr>
                <p:nvPr/>
              </p:nvSpPr>
              <p:spPr bwMode="auto">
                <a:xfrm>
                  <a:off x="6822205" y="2625812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1" name="Line 16"/>
                <p:cNvSpPr>
                  <a:spLocks noChangeShapeType="1"/>
                </p:cNvSpPr>
                <p:nvPr/>
              </p:nvSpPr>
              <p:spPr bwMode="auto">
                <a:xfrm>
                  <a:off x="6822205" y="2889968"/>
                  <a:ext cx="179181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2" name="Line 15"/>
                <p:cNvSpPr>
                  <a:spLocks noChangeShapeType="1"/>
                </p:cNvSpPr>
                <p:nvPr/>
              </p:nvSpPr>
              <p:spPr bwMode="auto">
                <a:xfrm>
                  <a:off x="6825386" y="2979081"/>
                  <a:ext cx="1779085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3" name="Line 14"/>
                <p:cNvSpPr>
                  <a:spLocks noChangeShapeType="1"/>
                </p:cNvSpPr>
                <p:nvPr/>
              </p:nvSpPr>
              <p:spPr bwMode="auto">
                <a:xfrm>
                  <a:off x="1570870" y="3940692"/>
                  <a:ext cx="725650" cy="870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4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4113795" y="3131847"/>
                  <a:ext cx="327811" cy="78928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5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4113795" y="3698353"/>
                  <a:ext cx="327811" cy="22278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6" name="Line 11"/>
                <p:cNvSpPr>
                  <a:spLocks noChangeShapeType="1"/>
                </p:cNvSpPr>
                <p:nvPr/>
              </p:nvSpPr>
              <p:spPr bwMode="auto">
                <a:xfrm>
                  <a:off x="4113795" y="3921136"/>
                  <a:ext cx="321446" cy="865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7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6230237" y="2288454"/>
                  <a:ext cx="579237" cy="81156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8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6233419" y="2718106"/>
                  <a:ext cx="569690" cy="39146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19" name="Line 8"/>
                <p:cNvSpPr>
                  <a:spLocks noChangeShapeType="1"/>
                </p:cNvSpPr>
                <p:nvPr/>
              </p:nvSpPr>
              <p:spPr bwMode="auto">
                <a:xfrm>
                  <a:off x="6236603" y="3666527"/>
                  <a:ext cx="579237" cy="80520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20" name="Line 7"/>
                <p:cNvSpPr>
                  <a:spLocks noChangeShapeType="1"/>
                </p:cNvSpPr>
                <p:nvPr/>
              </p:nvSpPr>
              <p:spPr bwMode="auto">
                <a:xfrm>
                  <a:off x="6227054" y="3663345"/>
                  <a:ext cx="582420" cy="136216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21" name="Rectangle 6"/>
                <p:cNvSpPr>
                  <a:spLocks noChangeArrowheads="1"/>
                </p:cNvSpPr>
                <p:nvPr/>
              </p:nvSpPr>
              <p:spPr bwMode="auto">
                <a:xfrm>
                  <a:off x="7691059" y="3045917"/>
                  <a:ext cx="127305" cy="235514"/>
                </a:xfrm>
                <a:prstGeom prst="rect">
                  <a:avLst/>
                </a:prstGeom>
                <a:noFill/>
                <a:ln w="635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2" name="Rectangle 5"/>
                <p:cNvSpPr>
                  <a:spLocks noChangeArrowheads="1"/>
                </p:cNvSpPr>
                <p:nvPr/>
              </p:nvSpPr>
              <p:spPr bwMode="auto">
                <a:xfrm>
                  <a:off x="7691059" y="3170038"/>
                  <a:ext cx="127305" cy="2355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3" name="Rectangle 4"/>
                <p:cNvSpPr>
                  <a:spLocks noChangeArrowheads="1"/>
                </p:cNvSpPr>
                <p:nvPr/>
              </p:nvSpPr>
              <p:spPr bwMode="auto">
                <a:xfrm>
                  <a:off x="7691059" y="3300527"/>
                  <a:ext cx="127305" cy="2355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4" name="Rectangle 3"/>
                <p:cNvSpPr>
                  <a:spLocks noChangeArrowheads="1"/>
                </p:cNvSpPr>
                <p:nvPr/>
              </p:nvSpPr>
              <p:spPr bwMode="auto">
                <a:xfrm>
                  <a:off x="5316825" y="4029345"/>
                  <a:ext cx="127305" cy="2355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5" name="Rectangle 2"/>
                <p:cNvSpPr>
                  <a:spLocks noChangeArrowheads="1"/>
                </p:cNvSpPr>
                <p:nvPr/>
              </p:nvSpPr>
              <p:spPr bwMode="auto">
                <a:xfrm>
                  <a:off x="5316825" y="4153468"/>
                  <a:ext cx="127305" cy="2355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6" name="Rectangle 1"/>
                <p:cNvSpPr>
                  <a:spLocks noChangeArrowheads="1"/>
                </p:cNvSpPr>
                <p:nvPr/>
              </p:nvSpPr>
              <p:spPr bwMode="auto">
                <a:xfrm>
                  <a:off x="5316825" y="4283955"/>
                  <a:ext cx="127305" cy="2355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7" name="Rectangle 56"/>
                <p:cNvSpPr>
                  <a:spLocks noChangeArrowheads="1"/>
                </p:cNvSpPr>
                <p:nvPr/>
              </p:nvSpPr>
              <p:spPr bwMode="auto">
                <a:xfrm>
                  <a:off x="7630590" y="4385799"/>
                  <a:ext cx="299166" cy="337358"/>
                </a:xfrm>
                <a:prstGeom prst="rect">
                  <a:avLst/>
                </a:prstGeom>
                <a:noFill/>
                <a:ln w="635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0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…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8" name="Rectangle 55"/>
                <p:cNvSpPr>
                  <a:spLocks noChangeArrowheads="1"/>
                </p:cNvSpPr>
                <p:nvPr/>
              </p:nvSpPr>
              <p:spPr bwMode="auto">
                <a:xfrm>
                  <a:off x="7691059" y="4828183"/>
                  <a:ext cx="127305" cy="235514"/>
                </a:xfrm>
                <a:prstGeom prst="rect">
                  <a:avLst/>
                </a:prstGeom>
                <a:noFill/>
                <a:ln w="635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9" name="Rectangle 54"/>
                <p:cNvSpPr>
                  <a:spLocks noChangeArrowheads="1"/>
                </p:cNvSpPr>
                <p:nvPr/>
              </p:nvSpPr>
              <p:spPr bwMode="auto">
                <a:xfrm>
                  <a:off x="7691059" y="4952305"/>
                  <a:ext cx="127305" cy="235514"/>
                </a:xfrm>
                <a:prstGeom prst="rect">
                  <a:avLst/>
                </a:prstGeom>
                <a:noFill/>
                <a:ln w="635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0" name="Rectangle 53"/>
                <p:cNvSpPr>
                  <a:spLocks noChangeArrowheads="1"/>
                </p:cNvSpPr>
                <p:nvPr/>
              </p:nvSpPr>
              <p:spPr bwMode="auto">
                <a:xfrm>
                  <a:off x="7691059" y="5082793"/>
                  <a:ext cx="127305" cy="235514"/>
                </a:xfrm>
                <a:prstGeom prst="rect">
                  <a:avLst/>
                </a:prstGeom>
                <a:noFill/>
                <a:ln w="635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·</a:t>
                  </a:r>
                  <a:endParaRPr kumimoji="0" lang="zh-CN" altLang="zh-CN" sz="60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1" name="Line 31"/>
                <p:cNvSpPr>
                  <a:spLocks noChangeShapeType="1"/>
                </p:cNvSpPr>
                <p:nvPr/>
              </p:nvSpPr>
              <p:spPr bwMode="auto">
                <a:xfrm>
                  <a:off x="6819021" y="4264859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2" name="Line 30"/>
                <p:cNvSpPr>
                  <a:spLocks noChangeShapeType="1"/>
                </p:cNvSpPr>
                <p:nvPr/>
              </p:nvSpPr>
              <p:spPr bwMode="auto">
                <a:xfrm>
                  <a:off x="6819021" y="4392164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3" name="Line 29"/>
                <p:cNvSpPr>
                  <a:spLocks noChangeShapeType="1"/>
                </p:cNvSpPr>
                <p:nvPr/>
              </p:nvSpPr>
              <p:spPr bwMode="auto">
                <a:xfrm>
                  <a:off x="6819021" y="5359680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4" name="Line 28"/>
                <p:cNvSpPr>
                  <a:spLocks noChangeShapeType="1"/>
                </p:cNvSpPr>
                <p:nvPr/>
              </p:nvSpPr>
              <p:spPr bwMode="auto">
                <a:xfrm>
                  <a:off x="6819021" y="5432881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5" name="Line 27"/>
                <p:cNvSpPr>
                  <a:spLocks noChangeShapeType="1"/>
                </p:cNvSpPr>
                <p:nvPr/>
              </p:nvSpPr>
              <p:spPr bwMode="auto">
                <a:xfrm>
                  <a:off x="6819021" y="5614289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6" name="Line 26"/>
                <p:cNvSpPr>
                  <a:spLocks noChangeShapeType="1"/>
                </p:cNvSpPr>
                <p:nvPr/>
              </p:nvSpPr>
              <p:spPr bwMode="auto">
                <a:xfrm>
                  <a:off x="6812656" y="4748617"/>
                  <a:ext cx="1782267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7" name="Line 25"/>
                <p:cNvSpPr>
                  <a:spLocks noChangeShapeType="1"/>
                </p:cNvSpPr>
                <p:nvPr/>
              </p:nvSpPr>
              <p:spPr bwMode="auto">
                <a:xfrm>
                  <a:off x="6819021" y="4653138"/>
                  <a:ext cx="1788632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  <p:sp>
              <p:nvSpPr>
                <p:cNvPr id="138" name="Line 22"/>
                <p:cNvSpPr>
                  <a:spLocks noChangeShapeType="1"/>
                </p:cNvSpPr>
                <p:nvPr/>
              </p:nvSpPr>
              <p:spPr bwMode="auto">
                <a:xfrm>
                  <a:off x="6809474" y="5292846"/>
                  <a:ext cx="1779083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60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3134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107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9729" y="785805"/>
            <a:ext cx="3905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6"/>
                </a:solidFill>
              </a:rPr>
              <a:t>（</a:t>
            </a:r>
            <a:r>
              <a:rPr lang="en-US" altLang="zh-CN" sz="2400" b="1" dirty="0" smtClean="0">
                <a:solidFill>
                  <a:schemeClr val="accent6"/>
                </a:solidFill>
              </a:rPr>
              <a:t>4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）子</a:t>
            </a:r>
            <a:r>
              <a:rPr lang="zh-CN" altLang="en-US" sz="2400" b="1" dirty="0">
                <a:solidFill>
                  <a:schemeClr val="accent6"/>
                </a:solidFill>
              </a:rPr>
              <a:t>表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存储</a:t>
            </a:r>
            <a:r>
              <a:rPr lang="zh-CN" altLang="en-US" sz="2400" b="1" dirty="0">
                <a:solidFill>
                  <a:schemeClr val="accent6"/>
                </a:solidFill>
              </a:rPr>
              <a:t>及读</a:t>
            </a:r>
            <a:r>
              <a:rPr lang="en-US" altLang="zh-CN" sz="2400" b="1" dirty="0">
                <a:solidFill>
                  <a:schemeClr val="accent6"/>
                </a:solidFill>
              </a:rPr>
              <a:t>/</a:t>
            </a:r>
            <a:r>
              <a:rPr lang="zh-CN" altLang="en-US" sz="2400" b="1" dirty="0">
                <a:solidFill>
                  <a:schemeClr val="accent6"/>
                </a:solidFill>
              </a:rPr>
              <a:t>写操作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3"/>
          <a:stretch>
            <a:fillRect/>
          </a:stretch>
        </p:blipFill>
        <p:spPr bwMode="auto">
          <a:xfrm>
            <a:off x="201134" y="1520040"/>
            <a:ext cx="4187747" cy="306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817679" y="4945525"/>
            <a:ext cx="2954655" cy="458908"/>
          </a:xfrm>
          <a:prstGeom prst="rect">
            <a:avLst/>
          </a:prstGeom>
          <a:solidFill>
            <a:srgbClr val="70AD47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读和写操作有很大的差异性</a:t>
            </a:r>
          </a:p>
        </p:txBody>
      </p:sp>
      <p:sp>
        <p:nvSpPr>
          <p:cNvPr id="9" name="矩形 8"/>
          <p:cNvSpPr/>
          <p:nvPr/>
        </p:nvSpPr>
        <p:spPr>
          <a:xfrm>
            <a:off x="201134" y="91830"/>
            <a:ext cx="5105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分布式结构化数据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BigTable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4616067" y="773048"/>
            <a:ext cx="4527933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</a:t>
            </a:r>
            <a:r>
              <a:rPr lang="en-US" altLang="zh-CN" sz="1600" dirty="0" err="1">
                <a:latin typeface="+mn-ea"/>
              </a:rPr>
              <a:t>Bigtable</a:t>
            </a:r>
            <a:r>
              <a:rPr lang="zh-CN" altLang="en-US" sz="2000" dirty="0">
                <a:latin typeface="+mn-ea"/>
              </a:rPr>
              <a:t>将数据存储划分成两块：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较新的数据</a:t>
            </a:r>
            <a:r>
              <a:rPr lang="zh-CN" altLang="en-US" sz="2000" dirty="0">
                <a:latin typeface="+mn-ea"/>
              </a:rPr>
              <a:t>存储在内存中一个称为</a:t>
            </a:r>
            <a:r>
              <a:rPr lang="zh-CN" altLang="en-US" sz="2000" dirty="0">
                <a:solidFill>
                  <a:srgbClr val="FD4C39"/>
                </a:solidFill>
                <a:latin typeface="+mn-ea"/>
              </a:rPr>
              <a:t>内存</a:t>
            </a:r>
            <a:r>
              <a:rPr lang="zh-CN" altLang="en-US" sz="2000" dirty="0" smtClean="0">
                <a:solidFill>
                  <a:srgbClr val="FD4C39"/>
                </a:solidFill>
                <a:latin typeface="+mn-ea"/>
              </a:rPr>
              <a:t>表</a:t>
            </a:r>
            <a:r>
              <a:rPr lang="en-US" altLang="zh-CN" sz="2000" dirty="0" smtClean="0">
                <a:solidFill>
                  <a:srgbClr val="FD4C39"/>
                </a:solidFill>
                <a:latin typeface="+mn-ea"/>
              </a:rPr>
              <a:t>(</a:t>
            </a:r>
            <a:r>
              <a:rPr lang="en-US" altLang="zh-CN" sz="1600" dirty="0" err="1" smtClean="0">
                <a:solidFill>
                  <a:srgbClr val="FD4C39"/>
                </a:solidFill>
                <a:latin typeface="+mn-ea"/>
              </a:rPr>
              <a:t>Memtable</a:t>
            </a:r>
            <a:r>
              <a:rPr lang="en-US" altLang="zh-CN" sz="2000" dirty="0" smtClean="0">
                <a:solidFill>
                  <a:srgbClr val="FD4C39"/>
                </a:solidFill>
                <a:latin typeface="+mn-ea"/>
              </a:rPr>
              <a:t>)</a:t>
            </a:r>
            <a:r>
              <a:rPr lang="zh-CN" altLang="en-US" sz="2000" dirty="0" smtClean="0">
                <a:solidFill>
                  <a:srgbClr val="FD4C39"/>
                </a:solidFill>
                <a:latin typeface="+mn-ea"/>
              </a:rPr>
              <a:t>的</a:t>
            </a:r>
            <a:r>
              <a:rPr lang="zh-CN" altLang="en-US" sz="2000" dirty="0">
                <a:solidFill>
                  <a:srgbClr val="FD4C39"/>
                </a:solidFill>
                <a:latin typeface="+mn-ea"/>
              </a:rPr>
              <a:t>有序缓冲</a:t>
            </a:r>
            <a:r>
              <a:rPr lang="zh-CN" altLang="en-US" sz="2000" dirty="0">
                <a:latin typeface="+mn-ea"/>
              </a:rPr>
              <a:t>里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，</a:t>
            </a:r>
            <a:r>
              <a:rPr lang="zh-CN" altLang="en-US" sz="2000" dirty="0">
                <a:latin typeface="+mn-ea"/>
              </a:rPr>
              <a:t>较早的数据则以</a:t>
            </a:r>
            <a:r>
              <a:rPr lang="en-US" altLang="zh-CN" sz="1600" dirty="0" err="1">
                <a:solidFill>
                  <a:srgbClr val="FD4C39"/>
                </a:solidFill>
                <a:latin typeface="+mn-ea"/>
              </a:rPr>
              <a:t>SSTable</a:t>
            </a:r>
            <a:r>
              <a:rPr lang="zh-CN" altLang="en-US" sz="2000" dirty="0">
                <a:solidFill>
                  <a:srgbClr val="FD4C39"/>
                </a:solidFill>
                <a:latin typeface="+mn-ea"/>
              </a:rPr>
              <a:t>格式</a:t>
            </a:r>
            <a:r>
              <a:rPr lang="zh-CN" altLang="en-US" sz="2000" dirty="0">
                <a:latin typeface="+mn-ea"/>
              </a:rPr>
              <a:t>保存在</a:t>
            </a:r>
            <a:r>
              <a:rPr lang="en-US" altLang="zh-CN" sz="1600" dirty="0">
                <a:latin typeface="+mn-ea"/>
              </a:rPr>
              <a:t>GFS</a:t>
            </a:r>
            <a:r>
              <a:rPr lang="zh-CN" altLang="en-US" sz="2000" dirty="0">
                <a:latin typeface="+mn-ea"/>
              </a:rPr>
              <a:t>中 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solidFill>
                  <a:schemeClr val="bg2"/>
                </a:solidFill>
                <a:latin typeface="+mn-ea"/>
                <a:sym typeface="Wingdings" panose="05000000000000000000" pitchFamily="2" charset="2"/>
              </a:rPr>
              <a:t></a:t>
            </a:r>
            <a:r>
              <a:rPr lang="zh-CN" altLang="en-US" sz="2000" dirty="0">
                <a:solidFill>
                  <a:srgbClr val="FD4C39"/>
                </a:solidFill>
                <a:latin typeface="+mn-ea"/>
              </a:rPr>
              <a:t>写</a:t>
            </a:r>
            <a:r>
              <a:rPr lang="zh-CN" altLang="en-US" sz="2000" dirty="0" smtClean="0">
                <a:solidFill>
                  <a:srgbClr val="FD4C39"/>
                </a:solidFill>
                <a:latin typeface="+mn-ea"/>
              </a:rPr>
              <a:t>操作</a:t>
            </a:r>
            <a:r>
              <a:rPr lang="en-US" altLang="zh-CN" sz="2000" dirty="0" smtClean="0">
                <a:solidFill>
                  <a:srgbClr val="FD4C39"/>
                </a:solidFill>
                <a:latin typeface="+mn-ea"/>
              </a:rPr>
              <a:t>(</a:t>
            </a:r>
            <a:r>
              <a:rPr lang="en-US" altLang="zh-CN" sz="1600" dirty="0" smtClean="0">
                <a:solidFill>
                  <a:srgbClr val="FD4C39"/>
                </a:solidFill>
                <a:latin typeface="+mn-ea"/>
              </a:rPr>
              <a:t>Write Op</a:t>
            </a:r>
            <a:r>
              <a:rPr lang="en-US" altLang="zh-CN" sz="2000" dirty="0" smtClean="0">
                <a:solidFill>
                  <a:srgbClr val="FD4C39"/>
                </a:solidFill>
                <a:latin typeface="+mn-ea"/>
              </a:rPr>
              <a:t>):</a:t>
            </a:r>
            <a:r>
              <a:rPr lang="zh-CN" altLang="en-US" sz="2000" dirty="0" smtClean="0">
                <a:latin typeface="+mn-ea"/>
              </a:rPr>
              <a:t>先</a:t>
            </a:r>
            <a:r>
              <a:rPr lang="zh-CN" altLang="en-US" sz="2000" dirty="0">
                <a:latin typeface="+mn-ea"/>
              </a:rPr>
              <a:t>查询</a:t>
            </a:r>
            <a:r>
              <a:rPr lang="en-US" altLang="zh-CN" sz="1600" dirty="0">
                <a:latin typeface="+mn-ea"/>
              </a:rPr>
              <a:t>Chubby</a:t>
            </a:r>
            <a:r>
              <a:rPr lang="zh-CN" altLang="en-US" sz="2000" dirty="0">
                <a:latin typeface="+mn-ea"/>
              </a:rPr>
              <a:t>中保存的访问控制列表确定用户具有相应写权限，通过认证之后写入的数据首先被保存在提交</a:t>
            </a:r>
            <a:r>
              <a:rPr lang="zh-CN" altLang="en-US" sz="2000" dirty="0" smtClean="0">
                <a:latin typeface="+mn-ea"/>
              </a:rPr>
              <a:t>日志</a:t>
            </a:r>
            <a:r>
              <a:rPr lang="en-US" altLang="zh-CN" sz="2000" dirty="0" smtClean="0">
                <a:latin typeface="+mn-ea"/>
              </a:rPr>
              <a:t>(</a:t>
            </a:r>
            <a:r>
              <a:rPr lang="en-US" altLang="zh-CN" sz="1600" dirty="0" smtClean="0">
                <a:latin typeface="+mn-ea"/>
              </a:rPr>
              <a:t>Commit Log</a:t>
            </a:r>
            <a:r>
              <a:rPr lang="en-US" altLang="zh-CN" sz="2000" dirty="0" smtClean="0">
                <a:latin typeface="+mn-ea"/>
              </a:rPr>
              <a:t>)</a:t>
            </a:r>
            <a:r>
              <a:rPr lang="zh-CN" altLang="en-US" sz="2000" dirty="0" smtClean="0">
                <a:latin typeface="+mn-ea"/>
              </a:rPr>
              <a:t>中</a:t>
            </a:r>
            <a:r>
              <a:rPr lang="zh-CN" altLang="en-US" sz="2000" dirty="0">
                <a:latin typeface="+mn-ea"/>
              </a:rPr>
              <a:t>。提交日志中以重做</a:t>
            </a:r>
            <a:r>
              <a:rPr lang="zh-CN" altLang="en-US" sz="2000" dirty="0" smtClean="0">
                <a:latin typeface="+mn-ea"/>
              </a:rPr>
              <a:t>记录</a:t>
            </a:r>
            <a:r>
              <a:rPr lang="en-US" altLang="zh-CN" sz="2000" dirty="0" smtClean="0">
                <a:latin typeface="+mn-ea"/>
              </a:rPr>
              <a:t>(</a:t>
            </a:r>
            <a:r>
              <a:rPr lang="en-US" altLang="zh-CN" sz="1600" dirty="0" smtClean="0">
                <a:latin typeface="+mn-ea"/>
              </a:rPr>
              <a:t>Redo Record</a:t>
            </a:r>
            <a:r>
              <a:rPr lang="en-US" altLang="zh-CN" sz="2000" dirty="0" smtClean="0">
                <a:latin typeface="+mn-ea"/>
              </a:rPr>
              <a:t>)</a:t>
            </a:r>
            <a:r>
              <a:rPr lang="zh-CN" altLang="en-US" sz="2000" dirty="0" smtClean="0">
                <a:latin typeface="+mn-ea"/>
              </a:rPr>
              <a:t>的</a:t>
            </a:r>
            <a:r>
              <a:rPr lang="zh-CN" altLang="en-US" sz="2000" dirty="0">
                <a:latin typeface="+mn-ea"/>
              </a:rPr>
              <a:t>形式保存着最近的一系列数据更改，这些重做记录在子表进行恢复时可以向系统提供已完成的更改信息。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solidFill>
                  <a:schemeClr val="bg2"/>
                </a:solidFill>
                <a:latin typeface="+mn-ea"/>
                <a:sym typeface="Wingdings" panose="05000000000000000000" pitchFamily="2" charset="2"/>
              </a:rPr>
              <a:t></a:t>
            </a:r>
            <a:r>
              <a:rPr lang="zh-CN" altLang="en-US" sz="2000" dirty="0">
                <a:solidFill>
                  <a:srgbClr val="FD4C39"/>
                </a:solidFill>
                <a:latin typeface="+mn-ea"/>
              </a:rPr>
              <a:t>读</a:t>
            </a:r>
            <a:r>
              <a:rPr lang="zh-CN" altLang="en-US" sz="2000" dirty="0" smtClean="0">
                <a:solidFill>
                  <a:srgbClr val="FD4C39"/>
                </a:solidFill>
                <a:latin typeface="+mn-ea"/>
              </a:rPr>
              <a:t>操作</a:t>
            </a:r>
            <a:r>
              <a:rPr lang="en-US" altLang="zh-CN" sz="2000" dirty="0" smtClean="0">
                <a:solidFill>
                  <a:srgbClr val="FD4C39"/>
                </a:solidFill>
                <a:latin typeface="+mn-ea"/>
              </a:rPr>
              <a:t>(</a:t>
            </a:r>
            <a:r>
              <a:rPr lang="en-US" altLang="zh-CN" sz="1600" dirty="0" smtClean="0">
                <a:solidFill>
                  <a:srgbClr val="FD4C39"/>
                </a:solidFill>
                <a:latin typeface="+mn-ea"/>
              </a:rPr>
              <a:t>Read Op</a:t>
            </a:r>
            <a:r>
              <a:rPr lang="en-US" altLang="zh-CN" sz="2000" dirty="0" smtClean="0">
                <a:solidFill>
                  <a:srgbClr val="FD4C39"/>
                </a:solidFill>
                <a:latin typeface="+mn-ea"/>
              </a:rPr>
              <a:t>):</a:t>
            </a:r>
            <a:r>
              <a:rPr lang="zh-CN" altLang="en-US" sz="2000" dirty="0" smtClean="0">
                <a:latin typeface="+mn-ea"/>
              </a:rPr>
              <a:t>先</a:t>
            </a:r>
            <a:r>
              <a:rPr lang="zh-CN" altLang="en-US" sz="2000" dirty="0">
                <a:latin typeface="+mn-ea"/>
              </a:rPr>
              <a:t>通过认证，之后读操作就要结合内存表和</a:t>
            </a:r>
            <a:r>
              <a:rPr lang="en-US" altLang="zh-CN" sz="2000" dirty="0" err="1">
                <a:latin typeface="+mn-ea"/>
              </a:rPr>
              <a:t>SSTable</a:t>
            </a:r>
            <a:r>
              <a:rPr lang="zh-CN" altLang="en-US" sz="2000" dirty="0">
                <a:latin typeface="+mn-ea"/>
              </a:rPr>
              <a:t>文件来进行，因为内存表和</a:t>
            </a:r>
            <a:r>
              <a:rPr lang="en-US" altLang="zh-CN" sz="2000" dirty="0" err="1">
                <a:latin typeface="+mn-ea"/>
              </a:rPr>
              <a:t>SSTable</a:t>
            </a:r>
            <a:r>
              <a:rPr lang="zh-CN" altLang="en-US" sz="2000" dirty="0">
                <a:latin typeface="+mn-ea"/>
              </a:rPr>
              <a:t>中都保存了数据 </a:t>
            </a:r>
          </a:p>
        </p:txBody>
      </p:sp>
    </p:spTree>
    <p:extLst>
      <p:ext uri="{BB962C8B-B14F-4D97-AF65-F5344CB8AC3E}">
        <p14:creationId xmlns:p14="http://schemas.microsoft.com/office/powerpoint/2010/main" val="5069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108</a:t>
            </a:fld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201134" y="91830"/>
            <a:ext cx="5105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分布式结构化数据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BigTable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279397"/>
              </p:ext>
            </p:extLst>
          </p:nvPr>
        </p:nvGraphicFramePr>
        <p:xfrm>
          <a:off x="93186" y="1293336"/>
          <a:ext cx="4800600" cy="246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" name="图片" r:id="rId3" imgW="3291840" imgH="1452372" progId="Word.Picture.8">
                  <p:embed/>
                </p:oleObj>
              </mc:Choice>
              <mc:Fallback>
                <p:oleObj name="图片" r:id="rId3" imgW="3291840" imgH="1452372" progId="Word.Picture.8">
                  <p:embed/>
                  <p:pic>
                    <p:nvPicPr>
                      <p:cNvPr id="3379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86" y="1293336"/>
                        <a:ext cx="4800600" cy="2468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 Box 7"/>
          <p:cNvSpPr txBox="1">
            <a:spLocks noChangeArrowheads="1"/>
          </p:cNvSpPr>
          <p:nvPr/>
        </p:nvSpPr>
        <p:spPr bwMode="auto">
          <a:xfrm>
            <a:off x="-1" y="729606"/>
            <a:ext cx="45358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 smtClean="0">
                <a:solidFill>
                  <a:schemeClr val="accent6"/>
                </a:solidFill>
                <a:latin typeface="+mn-lt"/>
                <a:cs typeface="+mn-cs"/>
              </a:rPr>
              <a:t>（</a:t>
            </a:r>
            <a:r>
              <a:rPr lang="en-US" altLang="zh-CN" sz="2400" b="1" dirty="0" smtClean="0">
                <a:solidFill>
                  <a:schemeClr val="accent6"/>
                </a:solidFill>
                <a:latin typeface="+mn-lt"/>
                <a:cs typeface="+mn-cs"/>
              </a:rPr>
              <a:t>5</a:t>
            </a:r>
            <a:r>
              <a:rPr lang="zh-CN" altLang="en-US" sz="2400" b="1" dirty="0" smtClean="0">
                <a:solidFill>
                  <a:schemeClr val="accent6"/>
                </a:solidFill>
                <a:latin typeface="+mn-lt"/>
                <a:cs typeface="+mn-cs"/>
              </a:rPr>
              <a:t>）三</a:t>
            </a:r>
            <a:r>
              <a:rPr lang="zh-CN" altLang="en-US" sz="2400" b="1" dirty="0">
                <a:solidFill>
                  <a:schemeClr val="accent6"/>
                </a:solidFill>
                <a:latin typeface="+mn-lt"/>
                <a:cs typeface="+mn-cs"/>
              </a:rPr>
              <a:t>种形式压缩之间的关系 </a:t>
            </a:r>
          </a:p>
        </p:txBody>
      </p:sp>
      <p:sp>
        <p:nvSpPr>
          <p:cNvPr id="62" name="TextBox 157"/>
          <p:cNvSpPr txBox="1">
            <a:spLocks noChangeArrowheads="1"/>
          </p:cNvSpPr>
          <p:nvPr/>
        </p:nvSpPr>
        <p:spPr bwMode="auto">
          <a:xfrm>
            <a:off x="5884862" y="1258551"/>
            <a:ext cx="3259138" cy="1760073"/>
          </a:xfrm>
          <a:prstGeom prst="rect">
            <a:avLst/>
          </a:prstGeom>
          <a:solidFill>
            <a:srgbClr val="FFFFFF"/>
          </a:solidFill>
          <a:ln w="25400">
            <a:solidFill>
              <a:srgbClr val="2D2D8A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538"/>
              </a:spcBef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1800" dirty="0" err="1">
                <a:solidFill>
                  <a:schemeClr val="tx1"/>
                </a:solidFill>
                <a:latin typeface="+mn-ea"/>
              </a:rPr>
              <a:t>Bigtable</a:t>
            </a: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中有三种形式的数据压缩 ：</a:t>
            </a:r>
          </a:p>
          <a:p>
            <a:pPr eaLnBrk="1" hangingPunct="1">
              <a:lnSpc>
                <a:spcPct val="100000"/>
              </a:lnSpc>
              <a:spcBef>
                <a:spcPts val="538"/>
              </a:spcBef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</a:t>
            </a: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次</a:t>
            </a:r>
            <a:r>
              <a:rPr lang="zh-CN" altLang="en-US" sz="1800" dirty="0" smtClean="0">
                <a:solidFill>
                  <a:schemeClr val="tx1"/>
                </a:solidFill>
                <a:latin typeface="+mn-ea"/>
              </a:rPr>
              <a:t>压缩</a:t>
            </a:r>
            <a:r>
              <a:rPr lang="en-US" altLang="zh-CN" sz="18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zh-CN" sz="1400" dirty="0" smtClean="0">
                <a:solidFill>
                  <a:schemeClr val="tx1"/>
                </a:solidFill>
                <a:latin typeface="+mn-ea"/>
              </a:rPr>
              <a:t>Minor Compaction</a:t>
            </a:r>
            <a:r>
              <a:rPr lang="en-US" altLang="zh-CN" sz="1800" dirty="0" smtClean="0">
                <a:solidFill>
                  <a:schemeClr val="tx1"/>
                </a:solidFill>
                <a:latin typeface="+mn-ea"/>
              </a:rPr>
              <a:t>)</a:t>
            </a:r>
            <a:endParaRPr lang="zh-CN" altLang="en-US" sz="1800" dirty="0">
              <a:solidFill>
                <a:schemeClr val="tx1"/>
              </a:solidFill>
              <a:latin typeface="+mn-ea"/>
            </a:endParaRPr>
          </a:p>
          <a:p>
            <a:pPr eaLnBrk="1" hangingPunct="1">
              <a:lnSpc>
                <a:spcPct val="100000"/>
              </a:lnSpc>
              <a:spcBef>
                <a:spcPts val="538"/>
              </a:spcBef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</a:t>
            </a: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合并</a:t>
            </a:r>
            <a:r>
              <a:rPr lang="zh-CN" altLang="en-US" sz="1800" dirty="0" smtClean="0">
                <a:solidFill>
                  <a:schemeClr val="tx1"/>
                </a:solidFill>
                <a:latin typeface="+mn-ea"/>
              </a:rPr>
              <a:t>压缩</a:t>
            </a:r>
            <a:r>
              <a:rPr lang="en-US" altLang="zh-CN" sz="18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zh-CN" sz="1400" dirty="0" smtClean="0">
                <a:solidFill>
                  <a:schemeClr val="tx1"/>
                </a:solidFill>
                <a:latin typeface="+mn-ea"/>
              </a:rPr>
              <a:t>Merging Compaction</a:t>
            </a:r>
            <a:r>
              <a:rPr lang="en-US" altLang="zh-CN" sz="1800" dirty="0" smtClean="0">
                <a:solidFill>
                  <a:schemeClr val="tx1"/>
                </a:solidFill>
                <a:latin typeface="+mn-ea"/>
              </a:rPr>
              <a:t>)</a:t>
            </a:r>
            <a:endParaRPr lang="zh-CN" altLang="en-US" sz="1800" dirty="0">
              <a:solidFill>
                <a:schemeClr val="tx1"/>
              </a:solidFill>
              <a:latin typeface="+mn-ea"/>
            </a:endParaRPr>
          </a:p>
          <a:p>
            <a:pPr eaLnBrk="1" hangingPunct="1">
              <a:lnSpc>
                <a:spcPct val="100000"/>
              </a:lnSpc>
              <a:spcBef>
                <a:spcPts val="538"/>
              </a:spcBef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</a:t>
            </a: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主压缩（</a:t>
            </a:r>
            <a:r>
              <a:rPr lang="en-US" altLang="zh-CN" sz="1400" dirty="0">
                <a:solidFill>
                  <a:schemeClr val="tx1"/>
                </a:solidFill>
                <a:latin typeface="+mn-ea"/>
              </a:rPr>
              <a:t>Major Compaction</a:t>
            </a: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） </a:t>
            </a:r>
            <a:endParaRPr lang="en-US" altLang="zh-CN" sz="1800" dirty="0">
              <a:solidFill>
                <a:schemeClr val="tx1"/>
              </a:solidFill>
              <a:latin typeface="+mn-ea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1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右箭头 62"/>
          <p:cNvSpPr>
            <a:spLocks noChangeArrowheads="1"/>
          </p:cNvSpPr>
          <p:nvPr/>
        </p:nvSpPr>
        <p:spPr bwMode="auto">
          <a:xfrm>
            <a:off x="4856163" y="2051103"/>
            <a:ext cx="1011237" cy="609600"/>
          </a:xfrm>
          <a:prstGeom prst="rightArrow">
            <a:avLst>
              <a:gd name="adj1" fmla="val 50000"/>
              <a:gd name="adj2" fmla="val 48429"/>
            </a:avLst>
          </a:prstGeom>
          <a:solidFill>
            <a:srgbClr val="262EC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000"/>
              </a:solidFill>
              <a:latin typeface="Book Antiqua"/>
              <a:ea typeface="楷体_GB2312"/>
              <a:cs typeface="+mn-cs"/>
            </a:endParaRPr>
          </a:p>
        </p:txBody>
      </p:sp>
      <p:sp>
        <p:nvSpPr>
          <p:cNvPr id="67" name="圆角矩形 3"/>
          <p:cNvSpPr>
            <a:spLocks noChangeArrowheads="1"/>
          </p:cNvSpPr>
          <p:nvPr/>
        </p:nvSpPr>
        <p:spPr bwMode="auto">
          <a:xfrm>
            <a:off x="119828" y="3762238"/>
            <a:ext cx="9024172" cy="228944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FD4C39"/>
                </a:solidFill>
                <a:latin typeface="+mn-ea"/>
              </a:rPr>
              <a:t>主压缩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其实是合并压缩的一种，只不过它将所有的</a:t>
            </a:r>
            <a:r>
              <a:rPr lang="en-US" altLang="zh-CN" sz="1600" dirty="0" err="1">
                <a:solidFill>
                  <a:schemeClr val="tx1"/>
                </a:solidFill>
                <a:latin typeface="+mn-ea"/>
              </a:rPr>
              <a:t>SSTable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一次性压缩成一个大的</a:t>
            </a:r>
            <a:r>
              <a:rPr lang="en-US" altLang="zh-CN" sz="1600" dirty="0" err="1">
                <a:solidFill>
                  <a:schemeClr val="tx1"/>
                </a:solidFill>
                <a:latin typeface="+mn-ea"/>
              </a:rPr>
              <a:t>SSTable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文件。主压缩也是定期执行，执行一次主压缩之后可以保证将所有的被压缩数据彻底删除 </a:t>
            </a:r>
            <a:endParaRPr lang="en-US" altLang="zh-CN" sz="2000" dirty="0" smtClean="0">
              <a:solidFill>
                <a:schemeClr val="tx1"/>
              </a:solidFill>
              <a:latin typeface="+mn-ea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而在</a:t>
            </a:r>
            <a:r>
              <a:rPr lang="en-US" altLang="zh-CN" sz="1600" dirty="0" err="1">
                <a:solidFill>
                  <a:schemeClr val="tx1"/>
                </a:solidFill>
                <a:latin typeface="+mn-ea"/>
              </a:rPr>
              <a:t>Bigtable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中，读操作实际上比写操作更重要，因此</a:t>
            </a:r>
            <a:r>
              <a:rPr lang="en-US" altLang="zh-CN" sz="1600" dirty="0" err="1">
                <a:solidFill>
                  <a:schemeClr val="tx1"/>
                </a:solidFill>
                <a:latin typeface="+mn-ea"/>
              </a:rPr>
              <a:t>Bigtable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会定期地执行一次</a:t>
            </a:r>
            <a:r>
              <a:rPr lang="zh-CN" altLang="en-US" sz="2000" dirty="0">
                <a:solidFill>
                  <a:srgbClr val="FD4C39"/>
                </a:solidFill>
                <a:latin typeface="+mn-ea"/>
              </a:rPr>
              <a:t>合并压缩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的操作，将一些已有的</a:t>
            </a:r>
            <a:r>
              <a:rPr lang="en-US" altLang="zh-CN" sz="1600" dirty="0" err="1">
                <a:solidFill>
                  <a:schemeClr val="tx1"/>
                </a:solidFill>
                <a:latin typeface="+mn-ea"/>
              </a:rPr>
              <a:t>SSTable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和现有的内存表一并进行一次压缩 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657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109</a:t>
            </a:fld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12" y="2962110"/>
            <a:ext cx="4452738" cy="3137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99253" y="81103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6"/>
                </a:solidFill>
              </a:rPr>
              <a:t>局部性群组</a:t>
            </a:r>
          </a:p>
        </p:txBody>
      </p:sp>
      <p:sp>
        <p:nvSpPr>
          <p:cNvPr id="6" name="椭圆 5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201134" y="91830"/>
            <a:ext cx="5105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分布式结构化数据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BigTable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84368" y="1230973"/>
            <a:ext cx="924050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</a:rPr>
              <a:t>根据</a:t>
            </a:r>
            <a:r>
              <a:rPr lang="zh-CN" altLang="en-US" sz="2000" dirty="0">
                <a:latin typeface="+mn-ea"/>
              </a:rPr>
              <a:t>需要，将原本不存储在一起的数据，以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列族</a:t>
            </a:r>
            <a:r>
              <a:rPr lang="zh-CN" altLang="en-US" sz="2000" dirty="0">
                <a:latin typeface="+mn-ea"/>
              </a:rPr>
              <a:t>为单位存储至单独的</a:t>
            </a:r>
            <a:r>
              <a:rPr lang="zh-CN" altLang="en-US" sz="2000" dirty="0" smtClean="0">
                <a:latin typeface="+mn-ea"/>
              </a:rPr>
              <a:t>子表</a:t>
            </a:r>
            <a:endParaRPr lang="en-US" altLang="zh-CN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zh-CN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sym typeface="Wingdings 2" panose="05020102010507070707" pitchFamily="18" charset="2"/>
              </a:rPr>
              <a:t>有的用户可能只对网页内容感兴趣，那么它可以通过设置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sym typeface="Wingdings 2" panose="05020102010507070707" pitchFamily="18" charset="2"/>
              </a:rPr>
              <a:t>局部性群组</a:t>
            </a:r>
            <a:r>
              <a:rPr lang="zh-CN" altLang="en-US" sz="2000" dirty="0" smtClean="0">
                <a:latin typeface="+mn-ea"/>
                <a:sym typeface="Wingdings 2" panose="05020102010507070707" pitchFamily="18" charset="2"/>
              </a:rPr>
              <a:t>（下图）只看内容这一列；有的对</a:t>
            </a:r>
            <a:r>
              <a:rPr lang="zh-CN" altLang="en-US" sz="2000" dirty="0" smtClean="0">
                <a:latin typeface="+mn-ea"/>
              </a:rPr>
              <a:t>诸如网页语言、网站排名等可以用于分析的信息比较感兴趣，他也可以将这些列设置到一个群组中 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029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404049" y="808059"/>
            <a:ext cx="2313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6"/>
                </a:solidFill>
              </a:rPr>
              <a:t>GFS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的实现机制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1053" y="1552168"/>
            <a:ext cx="8528059" cy="3839766"/>
            <a:chOff x="404892" y="1225552"/>
            <a:chExt cx="11370749" cy="5119687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404892" y="1225552"/>
              <a:ext cx="9254587" cy="5109595"/>
            </a:xfrm>
            <a:custGeom>
              <a:avLst/>
              <a:gdLst>
                <a:gd name="T0" fmla="*/ 1146 w 1938"/>
                <a:gd name="T1" fmla="*/ 919 h 1069"/>
                <a:gd name="T2" fmla="*/ 1178 w 1938"/>
                <a:gd name="T3" fmla="*/ 988 h 1069"/>
                <a:gd name="T4" fmla="*/ 1252 w 1938"/>
                <a:gd name="T5" fmla="*/ 991 h 1069"/>
                <a:gd name="T6" fmla="*/ 1191 w 1938"/>
                <a:gd name="T7" fmla="*/ 1063 h 1069"/>
                <a:gd name="T8" fmla="*/ 1142 w 1938"/>
                <a:gd name="T9" fmla="*/ 1014 h 1069"/>
                <a:gd name="T10" fmla="*/ 1006 w 1938"/>
                <a:gd name="T11" fmla="*/ 1007 h 1069"/>
                <a:gd name="T12" fmla="*/ 1046 w 1938"/>
                <a:gd name="T13" fmla="*/ 973 h 1069"/>
                <a:gd name="T14" fmla="*/ 1111 w 1938"/>
                <a:gd name="T15" fmla="*/ 1047 h 1069"/>
                <a:gd name="T16" fmla="*/ 1038 w 1938"/>
                <a:gd name="T17" fmla="*/ 1043 h 1069"/>
                <a:gd name="T18" fmla="*/ 1001 w 1938"/>
                <a:gd name="T19" fmla="*/ 919 h 1069"/>
                <a:gd name="T20" fmla="*/ 953 w 1938"/>
                <a:gd name="T21" fmla="*/ 790 h 1069"/>
                <a:gd name="T22" fmla="*/ 86 w 1938"/>
                <a:gd name="T23" fmla="*/ 780 h 1069"/>
                <a:gd name="T24" fmla="*/ 68 w 1938"/>
                <a:gd name="T25" fmla="*/ 279 h 1069"/>
                <a:gd name="T26" fmla="*/ 109 w 1938"/>
                <a:gd name="T27" fmla="*/ 278 h 1069"/>
                <a:gd name="T28" fmla="*/ 964 w 1938"/>
                <a:gd name="T29" fmla="*/ 782 h 1069"/>
                <a:gd name="T30" fmla="*/ 941 w 1938"/>
                <a:gd name="T31" fmla="*/ 750 h 1069"/>
                <a:gd name="T32" fmla="*/ 209 w 1938"/>
                <a:gd name="T33" fmla="*/ 735 h 1069"/>
                <a:gd name="T34" fmla="*/ 0 w 1938"/>
                <a:gd name="T35" fmla="*/ 216 h 1069"/>
                <a:gd name="T36" fmla="*/ 318 w 1938"/>
                <a:gd name="T37" fmla="*/ 130 h 1069"/>
                <a:gd name="T38" fmla="*/ 970 w 1938"/>
                <a:gd name="T39" fmla="*/ 133 h 1069"/>
                <a:gd name="T40" fmla="*/ 319 w 1938"/>
                <a:gd name="T41" fmla="*/ 136 h 1069"/>
                <a:gd name="T42" fmla="*/ 339 w 1938"/>
                <a:gd name="T43" fmla="*/ 191 h 1069"/>
                <a:gd name="T44" fmla="*/ 339 w 1938"/>
                <a:gd name="T45" fmla="*/ 194 h 1069"/>
                <a:gd name="T46" fmla="*/ 319 w 1938"/>
                <a:gd name="T47" fmla="*/ 216 h 1069"/>
                <a:gd name="T48" fmla="*/ 940 w 1938"/>
                <a:gd name="T49" fmla="*/ 745 h 1069"/>
                <a:gd name="T50" fmla="*/ 965 w 1938"/>
                <a:gd name="T51" fmla="*/ 720 h 1069"/>
                <a:gd name="T52" fmla="*/ 1013 w 1938"/>
                <a:gd name="T53" fmla="*/ 532 h 1069"/>
                <a:gd name="T54" fmla="*/ 1035 w 1938"/>
                <a:gd name="T55" fmla="*/ 533 h 1069"/>
                <a:gd name="T56" fmla="*/ 1073 w 1938"/>
                <a:gd name="T57" fmla="*/ 719 h 1069"/>
                <a:gd name="T58" fmla="*/ 1072 w 1938"/>
                <a:gd name="T59" fmla="*/ 501 h 1069"/>
                <a:gd name="T60" fmla="*/ 971 w 1938"/>
                <a:gd name="T61" fmla="*/ 14 h 1069"/>
                <a:gd name="T62" fmla="*/ 1938 w 1938"/>
                <a:gd name="T63" fmla="*/ 3 h 1069"/>
                <a:gd name="T64" fmla="*/ 1886 w 1938"/>
                <a:gd name="T65" fmla="*/ 691 h 1069"/>
                <a:gd name="T66" fmla="*/ 1873 w 1938"/>
                <a:gd name="T67" fmla="*/ 687 h 1069"/>
                <a:gd name="T68" fmla="*/ 1077 w 1938"/>
                <a:gd name="T69" fmla="*/ 501 h 1069"/>
                <a:gd name="T70" fmla="*/ 1075 w 1938"/>
                <a:gd name="T71" fmla="*/ 720 h 1069"/>
                <a:gd name="T72" fmla="*/ 1934 w 1938"/>
                <a:gd name="T73" fmla="*/ 496 h 1069"/>
                <a:gd name="T74" fmla="*/ 976 w 1938"/>
                <a:gd name="T75" fmla="*/ 496 h 1069"/>
                <a:gd name="T76" fmla="*/ 1493 w 1938"/>
                <a:gd name="T77" fmla="*/ 818 h 1069"/>
                <a:gd name="T78" fmla="*/ 1492 w 1938"/>
                <a:gd name="T79" fmla="*/ 915 h 1069"/>
                <a:gd name="T80" fmla="*/ 969 w 1938"/>
                <a:gd name="T81" fmla="*/ 915 h 1069"/>
                <a:gd name="T82" fmla="*/ 4 w 1938"/>
                <a:gd name="T83" fmla="*/ 4 h 1069"/>
                <a:gd name="T84" fmla="*/ 314 w 1938"/>
                <a:gd name="T85" fmla="*/ 4 h 1069"/>
                <a:gd name="T86" fmla="*/ 4 w 1938"/>
                <a:gd name="T87" fmla="*/ 211 h 1069"/>
                <a:gd name="T88" fmla="*/ 1182 w 1938"/>
                <a:gd name="T89" fmla="*/ 994 h 1069"/>
                <a:gd name="T90" fmla="*/ 1238 w 1938"/>
                <a:gd name="T91" fmla="*/ 1058 h 1069"/>
                <a:gd name="T92" fmla="*/ 1182 w 1938"/>
                <a:gd name="T93" fmla="*/ 994 h 1069"/>
                <a:gd name="T94" fmla="*/ 1042 w 1938"/>
                <a:gd name="T95" fmla="*/ 1043 h 1069"/>
                <a:gd name="T96" fmla="*/ 1107 w 1938"/>
                <a:gd name="T97" fmla="*/ 1048 h 1069"/>
                <a:gd name="T98" fmla="*/ 1241 w 1938"/>
                <a:gd name="T99" fmla="*/ 991 h 1069"/>
                <a:gd name="T100" fmla="*/ 1187 w 1938"/>
                <a:gd name="T101" fmla="*/ 990 h 1069"/>
                <a:gd name="T102" fmla="*/ 1048 w 1938"/>
                <a:gd name="T103" fmla="*/ 977 h 1069"/>
                <a:gd name="T104" fmla="*/ 1101 w 1938"/>
                <a:gd name="T105" fmla="*/ 978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8" h="1069">
                  <a:moveTo>
                    <a:pt x="1497" y="720"/>
                  </a:moveTo>
                  <a:cubicBezTo>
                    <a:pt x="1497" y="787"/>
                    <a:pt x="1497" y="852"/>
                    <a:pt x="1497" y="919"/>
                  </a:cubicBezTo>
                  <a:cubicBezTo>
                    <a:pt x="1380" y="919"/>
                    <a:pt x="1263" y="919"/>
                    <a:pt x="1146" y="919"/>
                  </a:cubicBezTo>
                  <a:cubicBezTo>
                    <a:pt x="1146" y="949"/>
                    <a:pt x="1146" y="979"/>
                    <a:pt x="1146" y="1009"/>
                  </a:cubicBezTo>
                  <a:cubicBezTo>
                    <a:pt x="1156" y="1009"/>
                    <a:pt x="1167" y="1009"/>
                    <a:pt x="1178" y="1009"/>
                  </a:cubicBezTo>
                  <a:cubicBezTo>
                    <a:pt x="1178" y="1002"/>
                    <a:pt x="1179" y="995"/>
                    <a:pt x="1178" y="988"/>
                  </a:cubicBezTo>
                  <a:cubicBezTo>
                    <a:pt x="1178" y="981"/>
                    <a:pt x="1181" y="976"/>
                    <a:pt x="1188" y="973"/>
                  </a:cubicBezTo>
                  <a:cubicBezTo>
                    <a:pt x="1205" y="965"/>
                    <a:pt x="1223" y="965"/>
                    <a:pt x="1240" y="972"/>
                  </a:cubicBezTo>
                  <a:cubicBezTo>
                    <a:pt x="1248" y="975"/>
                    <a:pt x="1252" y="982"/>
                    <a:pt x="1252" y="991"/>
                  </a:cubicBezTo>
                  <a:cubicBezTo>
                    <a:pt x="1252" y="1008"/>
                    <a:pt x="1251" y="1026"/>
                    <a:pt x="1252" y="1044"/>
                  </a:cubicBezTo>
                  <a:cubicBezTo>
                    <a:pt x="1253" y="1054"/>
                    <a:pt x="1248" y="1060"/>
                    <a:pt x="1239" y="1063"/>
                  </a:cubicBezTo>
                  <a:cubicBezTo>
                    <a:pt x="1224" y="1069"/>
                    <a:pt x="1207" y="1068"/>
                    <a:pt x="1191" y="1063"/>
                  </a:cubicBezTo>
                  <a:cubicBezTo>
                    <a:pt x="1183" y="1060"/>
                    <a:pt x="1178" y="1054"/>
                    <a:pt x="1178" y="1044"/>
                  </a:cubicBezTo>
                  <a:cubicBezTo>
                    <a:pt x="1179" y="1034"/>
                    <a:pt x="1178" y="1025"/>
                    <a:pt x="1178" y="1014"/>
                  </a:cubicBezTo>
                  <a:cubicBezTo>
                    <a:pt x="1166" y="1014"/>
                    <a:pt x="1155" y="1014"/>
                    <a:pt x="1142" y="1014"/>
                  </a:cubicBezTo>
                  <a:cubicBezTo>
                    <a:pt x="1142" y="982"/>
                    <a:pt x="1142" y="951"/>
                    <a:pt x="1142" y="920"/>
                  </a:cubicBezTo>
                  <a:cubicBezTo>
                    <a:pt x="1096" y="920"/>
                    <a:pt x="1051" y="920"/>
                    <a:pt x="1006" y="920"/>
                  </a:cubicBezTo>
                  <a:cubicBezTo>
                    <a:pt x="1006" y="949"/>
                    <a:pt x="1006" y="978"/>
                    <a:pt x="1006" y="1007"/>
                  </a:cubicBezTo>
                  <a:cubicBezTo>
                    <a:pt x="1016" y="1007"/>
                    <a:pt x="1026" y="1007"/>
                    <a:pt x="1038" y="1007"/>
                  </a:cubicBezTo>
                  <a:cubicBezTo>
                    <a:pt x="1038" y="1001"/>
                    <a:pt x="1039" y="994"/>
                    <a:pt x="1038" y="988"/>
                  </a:cubicBezTo>
                  <a:cubicBezTo>
                    <a:pt x="1037" y="981"/>
                    <a:pt x="1040" y="976"/>
                    <a:pt x="1046" y="973"/>
                  </a:cubicBezTo>
                  <a:cubicBezTo>
                    <a:pt x="1065" y="965"/>
                    <a:pt x="1084" y="964"/>
                    <a:pt x="1102" y="974"/>
                  </a:cubicBezTo>
                  <a:cubicBezTo>
                    <a:pt x="1106" y="976"/>
                    <a:pt x="1111" y="983"/>
                    <a:pt x="1111" y="989"/>
                  </a:cubicBezTo>
                  <a:cubicBezTo>
                    <a:pt x="1112" y="1008"/>
                    <a:pt x="1111" y="1028"/>
                    <a:pt x="1111" y="1047"/>
                  </a:cubicBezTo>
                  <a:cubicBezTo>
                    <a:pt x="1112" y="1056"/>
                    <a:pt x="1105" y="1060"/>
                    <a:pt x="1098" y="1063"/>
                  </a:cubicBezTo>
                  <a:cubicBezTo>
                    <a:pt x="1083" y="1069"/>
                    <a:pt x="1067" y="1068"/>
                    <a:pt x="1051" y="1063"/>
                  </a:cubicBezTo>
                  <a:cubicBezTo>
                    <a:pt x="1042" y="1060"/>
                    <a:pt x="1037" y="1053"/>
                    <a:pt x="1038" y="1043"/>
                  </a:cubicBezTo>
                  <a:cubicBezTo>
                    <a:pt x="1038" y="1033"/>
                    <a:pt x="1038" y="1023"/>
                    <a:pt x="1038" y="1012"/>
                  </a:cubicBezTo>
                  <a:cubicBezTo>
                    <a:pt x="1026" y="1012"/>
                    <a:pt x="1014" y="1012"/>
                    <a:pt x="1001" y="1012"/>
                  </a:cubicBezTo>
                  <a:cubicBezTo>
                    <a:pt x="1001" y="981"/>
                    <a:pt x="1001" y="951"/>
                    <a:pt x="1001" y="919"/>
                  </a:cubicBezTo>
                  <a:cubicBezTo>
                    <a:pt x="989" y="919"/>
                    <a:pt x="978" y="919"/>
                    <a:pt x="965" y="919"/>
                  </a:cubicBezTo>
                  <a:cubicBezTo>
                    <a:pt x="965" y="876"/>
                    <a:pt x="965" y="834"/>
                    <a:pt x="965" y="790"/>
                  </a:cubicBezTo>
                  <a:cubicBezTo>
                    <a:pt x="960" y="790"/>
                    <a:pt x="956" y="790"/>
                    <a:pt x="953" y="790"/>
                  </a:cubicBezTo>
                  <a:cubicBezTo>
                    <a:pt x="669" y="790"/>
                    <a:pt x="386" y="790"/>
                    <a:pt x="102" y="790"/>
                  </a:cubicBezTo>
                  <a:cubicBezTo>
                    <a:pt x="100" y="790"/>
                    <a:pt x="98" y="790"/>
                    <a:pt x="96" y="790"/>
                  </a:cubicBezTo>
                  <a:cubicBezTo>
                    <a:pt x="88" y="792"/>
                    <a:pt x="86" y="788"/>
                    <a:pt x="86" y="780"/>
                  </a:cubicBezTo>
                  <a:cubicBezTo>
                    <a:pt x="86" y="613"/>
                    <a:pt x="86" y="446"/>
                    <a:pt x="86" y="279"/>
                  </a:cubicBezTo>
                  <a:cubicBezTo>
                    <a:pt x="86" y="275"/>
                    <a:pt x="86" y="271"/>
                    <a:pt x="86" y="265"/>
                  </a:cubicBezTo>
                  <a:cubicBezTo>
                    <a:pt x="79" y="270"/>
                    <a:pt x="75" y="274"/>
                    <a:pt x="68" y="279"/>
                  </a:cubicBezTo>
                  <a:cubicBezTo>
                    <a:pt x="75" y="257"/>
                    <a:pt x="82" y="238"/>
                    <a:pt x="90" y="216"/>
                  </a:cubicBezTo>
                  <a:cubicBezTo>
                    <a:pt x="97" y="238"/>
                    <a:pt x="104" y="257"/>
                    <a:pt x="111" y="276"/>
                  </a:cubicBezTo>
                  <a:cubicBezTo>
                    <a:pt x="110" y="277"/>
                    <a:pt x="110" y="277"/>
                    <a:pt x="109" y="278"/>
                  </a:cubicBezTo>
                  <a:cubicBezTo>
                    <a:pt x="105" y="274"/>
                    <a:pt x="101" y="270"/>
                    <a:pt x="95" y="266"/>
                  </a:cubicBezTo>
                  <a:cubicBezTo>
                    <a:pt x="95" y="438"/>
                    <a:pt x="95" y="610"/>
                    <a:pt x="95" y="782"/>
                  </a:cubicBezTo>
                  <a:cubicBezTo>
                    <a:pt x="384" y="782"/>
                    <a:pt x="674" y="782"/>
                    <a:pt x="964" y="782"/>
                  </a:cubicBezTo>
                  <a:cubicBezTo>
                    <a:pt x="964" y="772"/>
                    <a:pt x="964" y="761"/>
                    <a:pt x="964" y="749"/>
                  </a:cubicBezTo>
                  <a:cubicBezTo>
                    <a:pt x="955" y="752"/>
                    <a:pt x="947" y="755"/>
                    <a:pt x="937" y="758"/>
                  </a:cubicBezTo>
                  <a:cubicBezTo>
                    <a:pt x="938" y="755"/>
                    <a:pt x="939" y="753"/>
                    <a:pt x="941" y="750"/>
                  </a:cubicBezTo>
                  <a:cubicBezTo>
                    <a:pt x="937" y="750"/>
                    <a:pt x="934" y="750"/>
                    <a:pt x="930" y="750"/>
                  </a:cubicBezTo>
                  <a:cubicBezTo>
                    <a:pt x="695" y="750"/>
                    <a:pt x="459" y="750"/>
                    <a:pt x="224" y="750"/>
                  </a:cubicBezTo>
                  <a:cubicBezTo>
                    <a:pt x="209" y="750"/>
                    <a:pt x="209" y="750"/>
                    <a:pt x="209" y="735"/>
                  </a:cubicBezTo>
                  <a:cubicBezTo>
                    <a:pt x="209" y="566"/>
                    <a:pt x="209" y="397"/>
                    <a:pt x="209" y="228"/>
                  </a:cubicBezTo>
                  <a:cubicBezTo>
                    <a:pt x="209" y="225"/>
                    <a:pt x="209" y="221"/>
                    <a:pt x="209" y="216"/>
                  </a:cubicBezTo>
                  <a:cubicBezTo>
                    <a:pt x="139" y="216"/>
                    <a:pt x="70" y="216"/>
                    <a:pt x="0" y="216"/>
                  </a:cubicBezTo>
                  <a:cubicBezTo>
                    <a:pt x="0" y="144"/>
                    <a:pt x="0" y="72"/>
                    <a:pt x="0" y="0"/>
                  </a:cubicBezTo>
                  <a:cubicBezTo>
                    <a:pt x="106" y="0"/>
                    <a:pt x="212" y="0"/>
                    <a:pt x="318" y="0"/>
                  </a:cubicBezTo>
                  <a:cubicBezTo>
                    <a:pt x="318" y="43"/>
                    <a:pt x="318" y="86"/>
                    <a:pt x="318" y="130"/>
                  </a:cubicBezTo>
                  <a:cubicBezTo>
                    <a:pt x="527" y="130"/>
                    <a:pt x="735" y="130"/>
                    <a:pt x="944" y="130"/>
                  </a:cubicBezTo>
                  <a:cubicBezTo>
                    <a:pt x="943" y="128"/>
                    <a:pt x="941" y="126"/>
                    <a:pt x="940" y="123"/>
                  </a:cubicBezTo>
                  <a:cubicBezTo>
                    <a:pt x="950" y="126"/>
                    <a:pt x="959" y="129"/>
                    <a:pt x="970" y="133"/>
                  </a:cubicBezTo>
                  <a:cubicBezTo>
                    <a:pt x="959" y="137"/>
                    <a:pt x="951" y="140"/>
                    <a:pt x="941" y="143"/>
                  </a:cubicBezTo>
                  <a:cubicBezTo>
                    <a:pt x="942" y="140"/>
                    <a:pt x="942" y="138"/>
                    <a:pt x="943" y="136"/>
                  </a:cubicBezTo>
                  <a:cubicBezTo>
                    <a:pt x="735" y="136"/>
                    <a:pt x="527" y="136"/>
                    <a:pt x="319" y="136"/>
                  </a:cubicBezTo>
                  <a:cubicBezTo>
                    <a:pt x="319" y="154"/>
                    <a:pt x="319" y="172"/>
                    <a:pt x="319" y="190"/>
                  </a:cubicBezTo>
                  <a:cubicBezTo>
                    <a:pt x="326" y="188"/>
                    <a:pt x="334" y="186"/>
                    <a:pt x="342" y="183"/>
                  </a:cubicBezTo>
                  <a:cubicBezTo>
                    <a:pt x="341" y="186"/>
                    <a:pt x="341" y="188"/>
                    <a:pt x="339" y="191"/>
                  </a:cubicBezTo>
                  <a:cubicBezTo>
                    <a:pt x="550" y="191"/>
                    <a:pt x="759" y="191"/>
                    <a:pt x="968" y="191"/>
                  </a:cubicBezTo>
                  <a:cubicBezTo>
                    <a:pt x="968" y="192"/>
                    <a:pt x="968" y="193"/>
                    <a:pt x="968" y="194"/>
                  </a:cubicBezTo>
                  <a:cubicBezTo>
                    <a:pt x="759" y="194"/>
                    <a:pt x="550" y="194"/>
                    <a:pt x="339" y="194"/>
                  </a:cubicBezTo>
                  <a:cubicBezTo>
                    <a:pt x="341" y="198"/>
                    <a:pt x="341" y="200"/>
                    <a:pt x="343" y="203"/>
                  </a:cubicBezTo>
                  <a:cubicBezTo>
                    <a:pt x="335" y="200"/>
                    <a:pt x="327" y="198"/>
                    <a:pt x="319" y="195"/>
                  </a:cubicBezTo>
                  <a:cubicBezTo>
                    <a:pt x="319" y="202"/>
                    <a:pt x="319" y="208"/>
                    <a:pt x="319" y="216"/>
                  </a:cubicBezTo>
                  <a:cubicBezTo>
                    <a:pt x="283" y="216"/>
                    <a:pt x="248" y="216"/>
                    <a:pt x="213" y="216"/>
                  </a:cubicBezTo>
                  <a:cubicBezTo>
                    <a:pt x="213" y="393"/>
                    <a:pt x="213" y="569"/>
                    <a:pt x="213" y="745"/>
                  </a:cubicBezTo>
                  <a:cubicBezTo>
                    <a:pt x="455" y="745"/>
                    <a:pt x="698" y="745"/>
                    <a:pt x="940" y="745"/>
                  </a:cubicBezTo>
                  <a:cubicBezTo>
                    <a:pt x="939" y="743"/>
                    <a:pt x="938" y="741"/>
                    <a:pt x="937" y="738"/>
                  </a:cubicBezTo>
                  <a:cubicBezTo>
                    <a:pt x="947" y="741"/>
                    <a:pt x="955" y="744"/>
                    <a:pt x="965" y="747"/>
                  </a:cubicBezTo>
                  <a:cubicBezTo>
                    <a:pt x="965" y="737"/>
                    <a:pt x="965" y="729"/>
                    <a:pt x="965" y="720"/>
                  </a:cubicBezTo>
                  <a:cubicBezTo>
                    <a:pt x="984" y="720"/>
                    <a:pt x="1002" y="720"/>
                    <a:pt x="1021" y="720"/>
                  </a:cubicBezTo>
                  <a:cubicBezTo>
                    <a:pt x="1021" y="656"/>
                    <a:pt x="1021" y="592"/>
                    <a:pt x="1021" y="528"/>
                  </a:cubicBezTo>
                  <a:cubicBezTo>
                    <a:pt x="1018" y="530"/>
                    <a:pt x="1016" y="531"/>
                    <a:pt x="1013" y="532"/>
                  </a:cubicBezTo>
                  <a:cubicBezTo>
                    <a:pt x="1016" y="522"/>
                    <a:pt x="1019" y="514"/>
                    <a:pt x="1022" y="505"/>
                  </a:cubicBezTo>
                  <a:cubicBezTo>
                    <a:pt x="1023" y="505"/>
                    <a:pt x="1024" y="505"/>
                    <a:pt x="1025" y="505"/>
                  </a:cubicBezTo>
                  <a:cubicBezTo>
                    <a:pt x="1028" y="513"/>
                    <a:pt x="1031" y="522"/>
                    <a:pt x="1035" y="533"/>
                  </a:cubicBezTo>
                  <a:cubicBezTo>
                    <a:pt x="1031" y="531"/>
                    <a:pt x="1029" y="530"/>
                    <a:pt x="1027" y="528"/>
                  </a:cubicBezTo>
                  <a:cubicBezTo>
                    <a:pt x="1027" y="592"/>
                    <a:pt x="1027" y="655"/>
                    <a:pt x="1027" y="719"/>
                  </a:cubicBezTo>
                  <a:cubicBezTo>
                    <a:pt x="1042" y="719"/>
                    <a:pt x="1057" y="719"/>
                    <a:pt x="1073" y="719"/>
                  </a:cubicBezTo>
                  <a:cubicBezTo>
                    <a:pt x="1070" y="710"/>
                    <a:pt x="1068" y="701"/>
                    <a:pt x="1064" y="691"/>
                  </a:cubicBezTo>
                  <a:cubicBezTo>
                    <a:pt x="1067" y="692"/>
                    <a:pt x="1069" y="693"/>
                    <a:pt x="1072" y="694"/>
                  </a:cubicBezTo>
                  <a:cubicBezTo>
                    <a:pt x="1072" y="630"/>
                    <a:pt x="1072" y="566"/>
                    <a:pt x="1072" y="501"/>
                  </a:cubicBezTo>
                  <a:cubicBezTo>
                    <a:pt x="1039" y="501"/>
                    <a:pt x="1006" y="501"/>
                    <a:pt x="972" y="501"/>
                  </a:cubicBezTo>
                  <a:cubicBezTo>
                    <a:pt x="971" y="496"/>
                    <a:pt x="971" y="493"/>
                    <a:pt x="971" y="490"/>
                  </a:cubicBezTo>
                  <a:cubicBezTo>
                    <a:pt x="971" y="331"/>
                    <a:pt x="971" y="172"/>
                    <a:pt x="971" y="14"/>
                  </a:cubicBezTo>
                  <a:cubicBezTo>
                    <a:pt x="971" y="5"/>
                    <a:pt x="973" y="2"/>
                    <a:pt x="982" y="2"/>
                  </a:cubicBezTo>
                  <a:cubicBezTo>
                    <a:pt x="1297" y="3"/>
                    <a:pt x="1612" y="3"/>
                    <a:pt x="1928" y="3"/>
                  </a:cubicBezTo>
                  <a:cubicBezTo>
                    <a:pt x="1931" y="3"/>
                    <a:pt x="1934" y="3"/>
                    <a:pt x="1938" y="3"/>
                  </a:cubicBezTo>
                  <a:cubicBezTo>
                    <a:pt x="1938" y="169"/>
                    <a:pt x="1938" y="334"/>
                    <a:pt x="1938" y="500"/>
                  </a:cubicBezTo>
                  <a:cubicBezTo>
                    <a:pt x="1921" y="500"/>
                    <a:pt x="1904" y="500"/>
                    <a:pt x="1886" y="500"/>
                  </a:cubicBezTo>
                  <a:cubicBezTo>
                    <a:pt x="1886" y="564"/>
                    <a:pt x="1886" y="627"/>
                    <a:pt x="1886" y="691"/>
                  </a:cubicBezTo>
                  <a:cubicBezTo>
                    <a:pt x="1888" y="690"/>
                    <a:pt x="1890" y="689"/>
                    <a:pt x="1894" y="687"/>
                  </a:cubicBezTo>
                  <a:cubicBezTo>
                    <a:pt x="1890" y="697"/>
                    <a:pt x="1887" y="706"/>
                    <a:pt x="1884" y="717"/>
                  </a:cubicBezTo>
                  <a:cubicBezTo>
                    <a:pt x="1880" y="706"/>
                    <a:pt x="1877" y="697"/>
                    <a:pt x="1873" y="687"/>
                  </a:cubicBezTo>
                  <a:cubicBezTo>
                    <a:pt x="1876" y="688"/>
                    <a:pt x="1878" y="689"/>
                    <a:pt x="1881" y="691"/>
                  </a:cubicBezTo>
                  <a:cubicBezTo>
                    <a:pt x="1881" y="627"/>
                    <a:pt x="1881" y="564"/>
                    <a:pt x="1881" y="501"/>
                  </a:cubicBezTo>
                  <a:cubicBezTo>
                    <a:pt x="1613" y="501"/>
                    <a:pt x="1345" y="501"/>
                    <a:pt x="1077" y="501"/>
                  </a:cubicBezTo>
                  <a:cubicBezTo>
                    <a:pt x="1077" y="565"/>
                    <a:pt x="1077" y="629"/>
                    <a:pt x="1077" y="694"/>
                  </a:cubicBezTo>
                  <a:cubicBezTo>
                    <a:pt x="1079" y="693"/>
                    <a:pt x="1081" y="692"/>
                    <a:pt x="1084" y="690"/>
                  </a:cubicBezTo>
                  <a:cubicBezTo>
                    <a:pt x="1081" y="701"/>
                    <a:pt x="1078" y="710"/>
                    <a:pt x="1075" y="720"/>
                  </a:cubicBezTo>
                  <a:cubicBezTo>
                    <a:pt x="1216" y="720"/>
                    <a:pt x="1356" y="720"/>
                    <a:pt x="1497" y="720"/>
                  </a:cubicBezTo>
                  <a:close/>
                  <a:moveTo>
                    <a:pt x="976" y="496"/>
                  </a:moveTo>
                  <a:cubicBezTo>
                    <a:pt x="1296" y="496"/>
                    <a:pt x="1615" y="496"/>
                    <a:pt x="1934" y="496"/>
                  </a:cubicBezTo>
                  <a:cubicBezTo>
                    <a:pt x="1934" y="333"/>
                    <a:pt x="1934" y="170"/>
                    <a:pt x="1934" y="7"/>
                  </a:cubicBezTo>
                  <a:cubicBezTo>
                    <a:pt x="1614" y="7"/>
                    <a:pt x="1295" y="7"/>
                    <a:pt x="976" y="7"/>
                  </a:cubicBezTo>
                  <a:cubicBezTo>
                    <a:pt x="976" y="171"/>
                    <a:pt x="976" y="333"/>
                    <a:pt x="976" y="496"/>
                  </a:cubicBezTo>
                  <a:close/>
                  <a:moveTo>
                    <a:pt x="969" y="724"/>
                  </a:moveTo>
                  <a:cubicBezTo>
                    <a:pt x="969" y="756"/>
                    <a:pt x="969" y="787"/>
                    <a:pt x="969" y="818"/>
                  </a:cubicBezTo>
                  <a:cubicBezTo>
                    <a:pt x="1144" y="818"/>
                    <a:pt x="1318" y="818"/>
                    <a:pt x="1493" y="818"/>
                  </a:cubicBezTo>
                  <a:cubicBezTo>
                    <a:pt x="1493" y="787"/>
                    <a:pt x="1493" y="756"/>
                    <a:pt x="1493" y="724"/>
                  </a:cubicBezTo>
                  <a:cubicBezTo>
                    <a:pt x="1318" y="724"/>
                    <a:pt x="1144" y="724"/>
                    <a:pt x="969" y="724"/>
                  </a:cubicBezTo>
                  <a:close/>
                  <a:moveTo>
                    <a:pt x="1492" y="915"/>
                  </a:moveTo>
                  <a:cubicBezTo>
                    <a:pt x="1492" y="884"/>
                    <a:pt x="1492" y="853"/>
                    <a:pt x="1492" y="824"/>
                  </a:cubicBezTo>
                  <a:cubicBezTo>
                    <a:pt x="1318" y="824"/>
                    <a:pt x="1143" y="824"/>
                    <a:pt x="969" y="824"/>
                  </a:cubicBezTo>
                  <a:cubicBezTo>
                    <a:pt x="969" y="854"/>
                    <a:pt x="969" y="884"/>
                    <a:pt x="969" y="915"/>
                  </a:cubicBezTo>
                  <a:cubicBezTo>
                    <a:pt x="1144" y="915"/>
                    <a:pt x="1318" y="915"/>
                    <a:pt x="1492" y="915"/>
                  </a:cubicBezTo>
                  <a:close/>
                  <a:moveTo>
                    <a:pt x="314" y="4"/>
                  </a:moveTo>
                  <a:cubicBezTo>
                    <a:pt x="210" y="4"/>
                    <a:pt x="107" y="4"/>
                    <a:pt x="4" y="4"/>
                  </a:cubicBezTo>
                  <a:cubicBezTo>
                    <a:pt x="4" y="40"/>
                    <a:pt x="4" y="76"/>
                    <a:pt x="4" y="112"/>
                  </a:cubicBezTo>
                  <a:cubicBezTo>
                    <a:pt x="107" y="112"/>
                    <a:pt x="210" y="112"/>
                    <a:pt x="314" y="112"/>
                  </a:cubicBezTo>
                  <a:cubicBezTo>
                    <a:pt x="314" y="76"/>
                    <a:pt x="314" y="40"/>
                    <a:pt x="314" y="4"/>
                  </a:cubicBezTo>
                  <a:close/>
                  <a:moveTo>
                    <a:pt x="314" y="117"/>
                  </a:moveTo>
                  <a:cubicBezTo>
                    <a:pt x="210" y="117"/>
                    <a:pt x="107" y="117"/>
                    <a:pt x="4" y="117"/>
                  </a:cubicBezTo>
                  <a:cubicBezTo>
                    <a:pt x="4" y="149"/>
                    <a:pt x="4" y="180"/>
                    <a:pt x="4" y="211"/>
                  </a:cubicBezTo>
                  <a:cubicBezTo>
                    <a:pt x="107" y="211"/>
                    <a:pt x="211" y="211"/>
                    <a:pt x="314" y="211"/>
                  </a:cubicBezTo>
                  <a:cubicBezTo>
                    <a:pt x="314" y="180"/>
                    <a:pt x="314" y="149"/>
                    <a:pt x="314" y="117"/>
                  </a:cubicBezTo>
                  <a:close/>
                  <a:moveTo>
                    <a:pt x="1182" y="994"/>
                  </a:moveTo>
                  <a:cubicBezTo>
                    <a:pt x="1182" y="1011"/>
                    <a:pt x="1183" y="1027"/>
                    <a:pt x="1182" y="1043"/>
                  </a:cubicBezTo>
                  <a:cubicBezTo>
                    <a:pt x="1182" y="1051"/>
                    <a:pt x="1186" y="1056"/>
                    <a:pt x="1193" y="1059"/>
                  </a:cubicBezTo>
                  <a:cubicBezTo>
                    <a:pt x="1208" y="1064"/>
                    <a:pt x="1223" y="1064"/>
                    <a:pt x="1238" y="1058"/>
                  </a:cubicBezTo>
                  <a:cubicBezTo>
                    <a:pt x="1242" y="1057"/>
                    <a:pt x="1247" y="1052"/>
                    <a:pt x="1247" y="1048"/>
                  </a:cubicBezTo>
                  <a:cubicBezTo>
                    <a:pt x="1248" y="1030"/>
                    <a:pt x="1248" y="1012"/>
                    <a:pt x="1248" y="993"/>
                  </a:cubicBezTo>
                  <a:cubicBezTo>
                    <a:pt x="1226" y="1004"/>
                    <a:pt x="1205" y="1004"/>
                    <a:pt x="1182" y="994"/>
                  </a:cubicBezTo>
                  <a:close/>
                  <a:moveTo>
                    <a:pt x="1107" y="993"/>
                  </a:moveTo>
                  <a:cubicBezTo>
                    <a:pt x="1085" y="1004"/>
                    <a:pt x="1064" y="1003"/>
                    <a:pt x="1042" y="994"/>
                  </a:cubicBezTo>
                  <a:cubicBezTo>
                    <a:pt x="1042" y="1011"/>
                    <a:pt x="1042" y="1027"/>
                    <a:pt x="1042" y="1043"/>
                  </a:cubicBezTo>
                  <a:cubicBezTo>
                    <a:pt x="1042" y="1051"/>
                    <a:pt x="1046" y="1056"/>
                    <a:pt x="1053" y="1059"/>
                  </a:cubicBezTo>
                  <a:cubicBezTo>
                    <a:pt x="1067" y="1064"/>
                    <a:pt x="1082" y="1064"/>
                    <a:pt x="1097" y="1059"/>
                  </a:cubicBezTo>
                  <a:cubicBezTo>
                    <a:pt x="1101" y="1057"/>
                    <a:pt x="1107" y="1052"/>
                    <a:pt x="1107" y="1048"/>
                  </a:cubicBezTo>
                  <a:cubicBezTo>
                    <a:pt x="1108" y="1030"/>
                    <a:pt x="1107" y="1012"/>
                    <a:pt x="1107" y="993"/>
                  </a:cubicBezTo>
                  <a:close/>
                  <a:moveTo>
                    <a:pt x="1214" y="999"/>
                  </a:moveTo>
                  <a:cubicBezTo>
                    <a:pt x="1224" y="996"/>
                    <a:pt x="1233" y="994"/>
                    <a:pt x="1241" y="991"/>
                  </a:cubicBezTo>
                  <a:cubicBezTo>
                    <a:pt x="1249" y="987"/>
                    <a:pt x="1248" y="982"/>
                    <a:pt x="1242" y="978"/>
                  </a:cubicBezTo>
                  <a:cubicBezTo>
                    <a:pt x="1229" y="969"/>
                    <a:pt x="1200" y="969"/>
                    <a:pt x="1187" y="978"/>
                  </a:cubicBezTo>
                  <a:cubicBezTo>
                    <a:pt x="1181" y="982"/>
                    <a:pt x="1181" y="987"/>
                    <a:pt x="1187" y="990"/>
                  </a:cubicBezTo>
                  <a:cubicBezTo>
                    <a:pt x="1196" y="994"/>
                    <a:pt x="1205" y="996"/>
                    <a:pt x="1214" y="999"/>
                  </a:cubicBezTo>
                  <a:close/>
                  <a:moveTo>
                    <a:pt x="1075" y="970"/>
                  </a:moveTo>
                  <a:cubicBezTo>
                    <a:pt x="1066" y="972"/>
                    <a:pt x="1057" y="974"/>
                    <a:pt x="1048" y="977"/>
                  </a:cubicBezTo>
                  <a:cubicBezTo>
                    <a:pt x="1040" y="981"/>
                    <a:pt x="1040" y="986"/>
                    <a:pt x="1047" y="991"/>
                  </a:cubicBezTo>
                  <a:cubicBezTo>
                    <a:pt x="1059" y="999"/>
                    <a:pt x="1090" y="999"/>
                    <a:pt x="1101" y="991"/>
                  </a:cubicBezTo>
                  <a:cubicBezTo>
                    <a:pt x="1108" y="986"/>
                    <a:pt x="1108" y="981"/>
                    <a:pt x="1101" y="978"/>
                  </a:cubicBezTo>
                  <a:cubicBezTo>
                    <a:pt x="1093" y="974"/>
                    <a:pt x="1084" y="972"/>
                    <a:pt x="1075" y="97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8072317" y="3637071"/>
              <a:ext cx="2591124" cy="2708168"/>
            </a:xfrm>
            <a:custGeom>
              <a:avLst/>
              <a:gdLst>
                <a:gd name="T0" fmla="*/ 234 w 541"/>
                <a:gd name="T1" fmla="*/ 26 h 565"/>
                <a:gd name="T2" fmla="*/ 236 w 541"/>
                <a:gd name="T3" fmla="*/ 0 h 565"/>
                <a:gd name="T4" fmla="*/ 239 w 541"/>
                <a:gd name="T5" fmla="*/ 25 h 565"/>
                <a:gd name="T6" fmla="*/ 249 w 541"/>
                <a:gd name="T7" fmla="*/ 217 h 565"/>
                <a:gd name="T8" fmla="*/ 541 w 541"/>
                <a:gd name="T9" fmla="*/ 228 h 565"/>
                <a:gd name="T10" fmla="*/ 540 w 541"/>
                <a:gd name="T11" fmla="*/ 414 h 565"/>
                <a:gd name="T12" fmla="*/ 185 w 541"/>
                <a:gd name="T13" fmla="*/ 505 h 565"/>
                <a:gd name="T14" fmla="*/ 217 w 541"/>
                <a:gd name="T15" fmla="*/ 484 h 565"/>
                <a:gd name="T16" fmla="*/ 280 w 541"/>
                <a:gd name="T17" fmla="*/ 469 h 565"/>
                <a:gd name="T18" fmla="*/ 291 w 541"/>
                <a:gd name="T19" fmla="*/ 543 h 565"/>
                <a:gd name="T20" fmla="*/ 231 w 541"/>
                <a:gd name="T21" fmla="*/ 560 h 565"/>
                <a:gd name="T22" fmla="*/ 217 w 541"/>
                <a:gd name="T23" fmla="*/ 510 h 565"/>
                <a:gd name="T24" fmla="*/ 180 w 541"/>
                <a:gd name="T25" fmla="*/ 500 h 565"/>
                <a:gd name="T26" fmla="*/ 44 w 541"/>
                <a:gd name="T27" fmla="*/ 415 h 565"/>
                <a:gd name="T28" fmla="*/ 76 w 541"/>
                <a:gd name="T29" fmla="*/ 504 h 565"/>
                <a:gd name="T30" fmla="*/ 88 w 541"/>
                <a:gd name="T31" fmla="*/ 468 h 565"/>
                <a:gd name="T32" fmla="*/ 150 w 541"/>
                <a:gd name="T33" fmla="*/ 487 h 565"/>
                <a:gd name="T34" fmla="*/ 136 w 541"/>
                <a:gd name="T35" fmla="*/ 559 h 565"/>
                <a:gd name="T36" fmla="*/ 76 w 541"/>
                <a:gd name="T37" fmla="*/ 540 h 565"/>
                <a:gd name="T38" fmla="*/ 40 w 541"/>
                <a:gd name="T39" fmla="*/ 509 h 565"/>
                <a:gd name="T40" fmla="*/ 0 w 541"/>
                <a:gd name="T41" fmla="*/ 415 h 565"/>
                <a:gd name="T42" fmla="*/ 234 w 541"/>
                <a:gd name="T43" fmla="*/ 218 h 565"/>
                <a:gd name="T44" fmla="*/ 535 w 541"/>
                <a:gd name="T45" fmla="*/ 222 h 565"/>
                <a:gd name="T46" fmla="*/ 4 w 541"/>
                <a:gd name="T47" fmla="*/ 316 h 565"/>
                <a:gd name="T48" fmla="*/ 536 w 541"/>
                <a:gd name="T49" fmla="*/ 321 h 565"/>
                <a:gd name="T50" fmla="*/ 4 w 541"/>
                <a:gd name="T51" fmla="*/ 410 h 565"/>
                <a:gd name="T52" fmla="*/ 536 w 541"/>
                <a:gd name="T53" fmla="*/ 321 h 565"/>
                <a:gd name="T54" fmla="*/ 222 w 541"/>
                <a:gd name="T55" fmla="*/ 491 h 565"/>
                <a:gd name="T56" fmla="*/ 233 w 541"/>
                <a:gd name="T57" fmla="*/ 556 h 565"/>
                <a:gd name="T58" fmla="*/ 286 w 541"/>
                <a:gd name="T59" fmla="*/ 543 h 565"/>
                <a:gd name="T60" fmla="*/ 80 w 541"/>
                <a:gd name="T61" fmla="*/ 491 h 565"/>
                <a:gd name="T62" fmla="*/ 90 w 541"/>
                <a:gd name="T63" fmla="*/ 555 h 565"/>
                <a:gd name="T64" fmla="*/ 145 w 541"/>
                <a:gd name="T65" fmla="*/ 544 h 565"/>
                <a:gd name="T66" fmla="*/ 80 w 541"/>
                <a:gd name="T67" fmla="*/ 491 h 565"/>
                <a:gd name="T68" fmla="*/ 280 w 541"/>
                <a:gd name="T69" fmla="*/ 487 h 565"/>
                <a:gd name="T70" fmla="*/ 227 w 541"/>
                <a:gd name="T71" fmla="*/ 474 h 565"/>
                <a:gd name="T72" fmla="*/ 253 w 541"/>
                <a:gd name="T73" fmla="*/ 495 h 565"/>
                <a:gd name="T74" fmla="*/ 138 w 541"/>
                <a:gd name="T75" fmla="*/ 488 h 565"/>
                <a:gd name="T76" fmla="*/ 86 w 541"/>
                <a:gd name="T77" fmla="*/ 474 h 565"/>
                <a:gd name="T78" fmla="*/ 112 w 541"/>
                <a:gd name="T79" fmla="*/ 495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1" h="565">
                  <a:moveTo>
                    <a:pt x="234" y="218"/>
                  </a:moveTo>
                  <a:cubicBezTo>
                    <a:pt x="234" y="153"/>
                    <a:pt x="234" y="90"/>
                    <a:pt x="234" y="26"/>
                  </a:cubicBezTo>
                  <a:cubicBezTo>
                    <a:pt x="231" y="27"/>
                    <a:pt x="229" y="28"/>
                    <a:pt x="226" y="30"/>
                  </a:cubicBezTo>
                  <a:cubicBezTo>
                    <a:pt x="229" y="20"/>
                    <a:pt x="232" y="11"/>
                    <a:pt x="236" y="0"/>
                  </a:cubicBezTo>
                  <a:cubicBezTo>
                    <a:pt x="240" y="11"/>
                    <a:pt x="243" y="19"/>
                    <a:pt x="247" y="29"/>
                  </a:cubicBezTo>
                  <a:cubicBezTo>
                    <a:pt x="243" y="28"/>
                    <a:pt x="241" y="27"/>
                    <a:pt x="239" y="25"/>
                  </a:cubicBezTo>
                  <a:cubicBezTo>
                    <a:pt x="239" y="89"/>
                    <a:pt x="239" y="152"/>
                    <a:pt x="239" y="217"/>
                  </a:cubicBezTo>
                  <a:cubicBezTo>
                    <a:pt x="242" y="217"/>
                    <a:pt x="246" y="217"/>
                    <a:pt x="249" y="217"/>
                  </a:cubicBezTo>
                  <a:cubicBezTo>
                    <a:pt x="343" y="217"/>
                    <a:pt x="436" y="217"/>
                    <a:pt x="529" y="217"/>
                  </a:cubicBezTo>
                  <a:cubicBezTo>
                    <a:pt x="538" y="217"/>
                    <a:pt x="541" y="219"/>
                    <a:pt x="541" y="228"/>
                  </a:cubicBezTo>
                  <a:cubicBezTo>
                    <a:pt x="540" y="287"/>
                    <a:pt x="540" y="345"/>
                    <a:pt x="540" y="404"/>
                  </a:cubicBezTo>
                  <a:cubicBezTo>
                    <a:pt x="540" y="407"/>
                    <a:pt x="540" y="410"/>
                    <a:pt x="540" y="414"/>
                  </a:cubicBezTo>
                  <a:cubicBezTo>
                    <a:pt x="421" y="414"/>
                    <a:pt x="304" y="414"/>
                    <a:pt x="185" y="414"/>
                  </a:cubicBezTo>
                  <a:cubicBezTo>
                    <a:pt x="185" y="445"/>
                    <a:pt x="185" y="475"/>
                    <a:pt x="185" y="505"/>
                  </a:cubicBezTo>
                  <a:cubicBezTo>
                    <a:pt x="195" y="505"/>
                    <a:pt x="206" y="505"/>
                    <a:pt x="217" y="505"/>
                  </a:cubicBezTo>
                  <a:cubicBezTo>
                    <a:pt x="217" y="498"/>
                    <a:pt x="218" y="491"/>
                    <a:pt x="217" y="484"/>
                  </a:cubicBezTo>
                  <a:cubicBezTo>
                    <a:pt x="217" y="477"/>
                    <a:pt x="220" y="472"/>
                    <a:pt x="226" y="469"/>
                  </a:cubicBezTo>
                  <a:cubicBezTo>
                    <a:pt x="244" y="461"/>
                    <a:pt x="262" y="462"/>
                    <a:pt x="280" y="469"/>
                  </a:cubicBezTo>
                  <a:cubicBezTo>
                    <a:pt x="287" y="472"/>
                    <a:pt x="291" y="478"/>
                    <a:pt x="291" y="486"/>
                  </a:cubicBezTo>
                  <a:cubicBezTo>
                    <a:pt x="291" y="505"/>
                    <a:pt x="291" y="524"/>
                    <a:pt x="291" y="543"/>
                  </a:cubicBezTo>
                  <a:cubicBezTo>
                    <a:pt x="291" y="553"/>
                    <a:pt x="285" y="557"/>
                    <a:pt x="277" y="560"/>
                  </a:cubicBezTo>
                  <a:cubicBezTo>
                    <a:pt x="262" y="565"/>
                    <a:pt x="246" y="565"/>
                    <a:pt x="231" y="560"/>
                  </a:cubicBezTo>
                  <a:cubicBezTo>
                    <a:pt x="222" y="557"/>
                    <a:pt x="217" y="551"/>
                    <a:pt x="217" y="540"/>
                  </a:cubicBezTo>
                  <a:cubicBezTo>
                    <a:pt x="218" y="531"/>
                    <a:pt x="217" y="521"/>
                    <a:pt x="217" y="510"/>
                  </a:cubicBezTo>
                  <a:cubicBezTo>
                    <a:pt x="208" y="510"/>
                    <a:pt x="200" y="510"/>
                    <a:pt x="191" y="510"/>
                  </a:cubicBezTo>
                  <a:cubicBezTo>
                    <a:pt x="183" y="511"/>
                    <a:pt x="180" y="509"/>
                    <a:pt x="180" y="500"/>
                  </a:cubicBezTo>
                  <a:cubicBezTo>
                    <a:pt x="181" y="472"/>
                    <a:pt x="180" y="444"/>
                    <a:pt x="180" y="415"/>
                  </a:cubicBezTo>
                  <a:cubicBezTo>
                    <a:pt x="135" y="415"/>
                    <a:pt x="90" y="415"/>
                    <a:pt x="44" y="415"/>
                  </a:cubicBezTo>
                  <a:cubicBezTo>
                    <a:pt x="44" y="445"/>
                    <a:pt x="44" y="474"/>
                    <a:pt x="44" y="504"/>
                  </a:cubicBezTo>
                  <a:cubicBezTo>
                    <a:pt x="55" y="504"/>
                    <a:pt x="65" y="504"/>
                    <a:pt x="76" y="504"/>
                  </a:cubicBezTo>
                  <a:cubicBezTo>
                    <a:pt x="76" y="498"/>
                    <a:pt x="77" y="492"/>
                    <a:pt x="76" y="486"/>
                  </a:cubicBezTo>
                  <a:cubicBezTo>
                    <a:pt x="75" y="476"/>
                    <a:pt x="80" y="471"/>
                    <a:pt x="88" y="468"/>
                  </a:cubicBezTo>
                  <a:cubicBezTo>
                    <a:pt x="104" y="462"/>
                    <a:pt x="121" y="462"/>
                    <a:pt x="138" y="469"/>
                  </a:cubicBezTo>
                  <a:cubicBezTo>
                    <a:pt x="146" y="472"/>
                    <a:pt x="150" y="478"/>
                    <a:pt x="150" y="487"/>
                  </a:cubicBezTo>
                  <a:cubicBezTo>
                    <a:pt x="149" y="505"/>
                    <a:pt x="149" y="522"/>
                    <a:pt x="150" y="540"/>
                  </a:cubicBezTo>
                  <a:cubicBezTo>
                    <a:pt x="150" y="551"/>
                    <a:pt x="145" y="556"/>
                    <a:pt x="136" y="559"/>
                  </a:cubicBezTo>
                  <a:cubicBezTo>
                    <a:pt x="121" y="565"/>
                    <a:pt x="105" y="565"/>
                    <a:pt x="90" y="560"/>
                  </a:cubicBezTo>
                  <a:cubicBezTo>
                    <a:pt x="81" y="557"/>
                    <a:pt x="75" y="550"/>
                    <a:pt x="76" y="540"/>
                  </a:cubicBezTo>
                  <a:cubicBezTo>
                    <a:pt x="77" y="530"/>
                    <a:pt x="76" y="520"/>
                    <a:pt x="76" y="509"/>
                  </a:cubicBezTo>
                  <a:cubicBezTo>
                    <a:pt x="64" y="509"/>
                    <a:pt x="53" y="509"/>
                    <a:pt x="40" y="509"/>
                  </a:cubicBezTo>
                  <a:cubicBezTo>
                    <a:pt x="40" y="477"/>
                    <a:pt x="40" y="447"/>
                    <a:pt x="40" y="415"/>
                  </a:cubicBezTo>
                  <a:cubicBezTo>
                    <a:pt x="26" y="415"/>
                    <a:pt x="14" y="415"/>
                    <a:pt x="0" y="415"/>
                  </a:cubicBezTo>
                  <a:cubicBezTo>
                    <a:pt x="0" y="349"/>
                    <a:pt x="0" y="284"/>
                    <a:pt x="0" y="218"/>
                  </a:cubicBezTo>
                  <a:cubicBezTo>
                    <a:pt x="78" y="218"/>
                    <a:pt x="155" y="218"/>
                    <a:pt x="234" y="218"/>
                  </a:cubicBezTo>
                  <a:close/>
                  <a:moveTo>
                    <a:pt x="535" y="316"/>
                  </a:moveTo>
                  <a:cubicBezTo>
                    <a:pt x="535" y="284"/>
                    <a:pt x="535" y="253"/>
                    <a:pt x="535" y="222"/>
                  </a:cubicBezTo>
                  <a:cubicBezTo>
                    <a:pt x="358" y="222"/>
                    <a:pt x="181" y="222"/>
                    <a:pt x="4" y="222"/>
                  </a:cubicBezTo>
                  <a:cubicBezTo>
                    <a:pt x="4" y="253"/>
                    <a:pt x="4" y="284"/>
                    <a:pt x="4" y="316"/>
                  </a:cubicBezTo>
                  <a:cubicBezTo>
                    <a:pt x="181" y="316"/>
                    <a:pt x="358" y="316"/>
                    <a:pt x="535" y="316"/>
                  </a:cubicBezTo>
                  <a:close/>
                  <a:moveTo>
                    <a:pt x="536" y="321"/>
                  </a:moveTo>
                  <a:cubicBezTo>
                    <a:pt x="358" y="321"/>
                    <a:pt x="181" y="321"/>
                    <a:pt x="4" y="321"/>
                  </a:cubicBezTo>
                  <a:cubicBezTo>
                    <a:pt x="4" y="351"/>
                    <a:pt x="4" y="380"/>
                    <a:pt x="4" y="410"/>
                  </a:cubicBezTo>
                  <a:cubicBezTo>
                    <a:pt x="182" y="410"/>
                    <a:pt x="358" y="410"/>
                    <a:pt x="536" y="410"/>
                  </a:cubicBezTo>
                  <a:cubicBezTo>
                    <a:pt x="536" y="380"/>
                    <a:pt x="536" y="351"/>
                    <a:pt x="536" y="321"/>
                  </a:cubicBezTo>
                  <a:close/>
                  <a:moveTo>
                    <a:pt x="287" y="489"/>
                  </a:moveTo>
                  <a:cubicBezTo>
                    <a:pt x="265" y="501"/>
                    <a:pt x="244" y="500"/>
                    <a:pt x="222" y="491"/>
                  </a:cubicBezTo>
                  <a:cubicBezTo>
                    <a:pt x="222" y="507"/>
                    <a:pt x="222" y="523"/>
                    <a:pt x="221" y="539"/>
                  </a:cubicBezTo>
                  <a:cubicBezTo>
                    <a:pt x="221" y="548"/>
                    <a:pt x="225" y="553"/>
                    <a:pt x="233" y="556"/>
                  </a:cubicBezTo>
                  <a:cubicBezTo>
                    <a:pt x="247" y="560"/>
                    <a:pt x="262" y="561"/>
                    <a:pt x="276" y="555"/>
                  </a:cubicBezTo>
                  <a:cubicBezTo>
                    <a:pt x="281" y="553"/>
                    <a:pt x="286" y="547"/>
                    <a:pt x="286" y="543"/>
                  </a:cubicBezTo>
                  <a:cubicBezTo>
                    <a:pt x="288" y="525"/>
                    <a:pt x="287" y="507"/>
                    <a:pt x="287" y="489"/>
                  </a:cubicBezTo>
                  <a:close/>
                  <a:moveTo>
                    <a:pt x="80" y="491"/>
                  </a:moveTo>
                  <a:cubicBezTo>
                    <a:pt x="80" y="507"/>
                    <a:pt x="80" y="524"/>
                    <a:pt x="80" y="540"/>
                  </a:cubicBezTo>
                  <a:cubicBezTo>
                    <a:pt x="80" y="548"/>
                    <a:pt x="83" y="553"/>
                    <a:pt x="90" y="555"/>
                  </a:cubicBezTo>
                  <a:cubicBezTo>
                    <a:pt x="106" y="560"/>
                    <a:pt x="121" y="561"/>
                    <a:pt x="136" y="555"/>
                  </a:cubicBezTo>
                  <a:cubicBezTo>
                    <a:pt x="140" y="553"/>
                    <a:pt x="145" y="548"/>
                    <a:pt x="145" y="544"/>
                  </a:cubicBezTo>
                  <a:cubicBezTo>
                    <a:pt x="146" y="526"/>
                    <a:pt x="145" y="508"/>
                    <a:pt x="145" y="489"/>
                  </a:cubicBezTo>
                  <a:cubicBezTo>
                    <a:pt x="124" y="501"/>
                    <a:pt x="103" y="500"/>
                    <a:pt x="80" y="491"/>
                  </a:cubicBezTo>
                  <a:close/>
                  <a:moveTo>
                    <a:pt x="253" y="495"/>
                  </a:moveTo>
                  <a:cubicBezTo>
                    <a:pt x="262" y="493"/>
                    <a:pt x="272" y="491"/>
                    <a:pt x="280" y="487"/>
                  </a:cubicBezTo>
                  <a:cubicBezTo>
                    <a:pt x="288" y="483"/>
                    <a:pt x="287" y="478"/>
                    <a:pt x="280" y="474"/>
                  </a:cubicBezTo>
                  <a:cubicBezTo>
                    <a:pt x="263" y="465"/>
                    <a:pt x="245" y="465"/>
                    <a:pt x="227" y="474"/>
                  </a:cubicBezTo>
                  <a:cubicBezTo>
                    <a:pt x="220" y="478"/>
                    <a:pt x="219" y="484"/>
                    <a:pt x="227" y="487"/>
                  </a:cubicBezTo>
                  <a:cubicBezTo>
                    <a:pt x="235" y="491"/>
                    <a:pt x="244" y="493"/>
                    <a:pt x="253" y="495"/>
                  </a:cubicBezTo>
                  <a:close/>
                  <a:moveTo>
                    <a:pt x="112" y="495"/>
                  </a:moveTo>
                  <a:cubicBezTo>
                    <a:pt x="121" y="493"/>
                    <a:pt x="130" y="491"/>
                    <a:pt x="138" y="488"/>
                  </a:cubicBezTo>
                  <a:cubicBezTo>
                    <a:pt x="146" y="484"/>
                    <a:pt x="146" y="478"/>
                    <a:pt x="138" y="474"/>
                  </a:cubicBezTo>
                  <a:cubicBezTo>
                    <a:pt x="121" y="465"/>
                    <a:pt x="103" y="465"/>
                    <a:pt x="86" y="474"/>
                  </a:cubicBezTo>
                  <a:cubicBezTo>
                    <a:pt x="78" y="478"/>
                    <a:pt x="78" y="484"/>
                    <a:pt x="86" y="487"/>
                  </a:cubicBezTo>
                  <a:cubicBezTo>
                    <a:pt x="94" y="491"/>
                    <a:pt x="103" y="493"/>
                    <a:pt x="112" y="49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5564711" y="2209799"/>
              <a:ext cx="1019094" cy="1115959"/>
            </a:xfrm>
            <a:custGeom>
              <a:avLst/>
              <a:gdLst>
                <a:gd name="T0" fmla="*/ 135 w 211"/>
                <a:gd name="T1" fmla="*/ 163 h 231"/>
                <a:gd name="T2" fmla="*/ 73 w 211"/>
                <a:gd name="T3" fmla="*/ 225 h 231"/>
                <a:gd name="T4" fmla="*/ 72 w 211"/>
                <a:gd name="T5" fmla="*/ 223 h 231"/>
                <a:gd name="T6" fmla="*/ 139 w 211"/>
                <a:gd name="T7" fmla="*/ 156 h 231"/>
                <a:gd name="T8" fmla="*/ 73 w 211"/>
                <a:gd name="T9" fmla="*/ 84 h 231"/>
                <a:gd name="T10" fmla="*/ 73 w 211"/>
                <a:gd name="T11" fmla="*/ 149 h 231"/>
                <a:gd name="T12" fmla="*/ 69 w 211"/>
                <a:gd name="T13" fmla="*/ 149 h 231"/>
                <a:gd name="T14" fmla="*/ 69 w 211"/>
                <a:gd name="T15" fmla="*/ 86 h 231"/>
                <a:gd name="T16" fmla="*/ 67 w 211"/>
                <a:gd name="T17" fmla="*/ 85 h 231"/>
                <a:gd name="T18" fmla="*/ 3 w 211"/>
                <a:gd name="T19" fmla="*/ 155 h 231"/>
                <a:gd name="T20" fmla="*/ 0 w 211"/>
                <a:gd name="T21" fmla="*/ 153 h 231"/>
                <a:gd name="T22" fmla="*/ 6 w 211"/>
                <a:gd name="T23" fmla="*/ 145 h 231"/>
                <a:gd name="T24" fmla="*/ 133 w 211"/>
                <a:gd name="T25" fmla="*/ 7 h 231"/>
                <a:gd name="T26" fmla="*/ 145 w 211"/>
                <a:gd name="T27" fmla="*/ 5 h 231"/>
                <a:gd name="T28" fmla="*/ 210 w 211"/>
                <a:gd name="T29" fmla="*/ 74 h 231"/>
                <a:gd name="T30" fmla="*/ 211 w 211"/>
                <a:gd name="T31" fmla="*/ 77 h 231"/>
                <a:gd name="T32" fmla="*/ 209 w 211"/>
                <a:gd name="T33" fmla="*/ 79 h 231"/>
                <a:gd name="T34" fmla="*/ 140 w 211"/>
                <a:gd name="T35" fmla="*/ 7 h 231"/>
                <a:gd name="T36" fmla="*/ 140 w 211"/>
                <a:gd name="T37" fmla="*/ 80 h 231"/>
                <a:gd name="T38" fmla="*/ 137 w 211"/>
                <a:gd name="T39" fmla="*/ 80 h 231"/>
                <a:gd name="T40" fmla="*/ 137 w 211"/>
                <a:gd name="T41" fmla="*/ 12 h 231"/>
                <a:gd name="T42" fmla="*/ 134 w 211"/>
                <a:gd name="T43" fmla="*/ 11 h 231"/>
                <a:gd name="T44" fmla="*/ 73 w 211"/>
                <a:gd name="T45" fmla="*/ 78 h 231"/>
                <a:gd name="T46" fmla="*/ 210 w 211"/>
                <a:gd name="T47" fmla="*/ 227 h 231"/>
                <a:gd name="T48" fmla="*/ 203 w 211"/>
                <a:gd name="T49" fmla="*/ 225 h 231"/>
                <a:gd name="T50" fmla="*/ 148 w 211"/>
                <a:gd name="T51" fmla="*/ 165 h 231"/>
                <a:gd name="T52" fmla="*/ 143 w 211"/>
                <a:gd name="T53" fmla="*/ 161 h 231"/>
                <a:gd name="T54" fmla="*/ 143 w 211"/>
                <a:gd name="T55" fmla="*/ 227 h 231"/>
                <a:gd name="T56" fmla="*/ 140 w 211"/>
                <a:gd name="T57" fmla="*/ 227 h 231"/>
                <a:gd name="T58" fmla="*/ 139 w 211"/>
                <a:gd name="T59" fmla="*/ 208 h 231"/>
                <a:gd name="T60" fmla="*/ 139 w 211"/>
                <a:gd name="T61" fmla="*/ 187 h 231"/>
                <a:gd name="T62" fmla="*/ 139 w 211"/>
                <a:gd name="T63" fmla="*/ 165 h 231"/>
                <a:gd name="T64" fmla="*/ 135 w 211"/>
                <a:gd name="T65" fmla="*/ 16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1" h="231">
                  <a:moveTo>
                    <a:pt x="135" y="163"/>
                  </a:moveTo>
                  <a:cubicBezTo>
                    <a:pt x="115" y="183"/>
                    <a:pt x="94" y="204"/>
                    <a:pt x="73" y="225"/>
                  </a:cubicBezTo>
                  <a:cubicBezTo>
                    <a:pt x="73" y="225"/>
                    <a:pt x="72" y="224"/>
                    <a:pt x="72" y="223"/>
                  </a:cubicBezTo>
                  <a:cubicBezTo>
                    <a:pt x="94" y="201"/>
                    <a:pt x="116" y="179"/>
                    <a:pt x="139" y="156"/>
                  </a:cubicBezTo>
                  <a:cubicBezTo>
                    <a:pt x="117" y="132"/>
                    <a:pt x="96" y="109"/>
                    <a:pt x="73" y="84"/>
                  </a:cubicBezTo>
                  <a:cubicBezTo>
                    <a:pt x="73" y="107"/>
                    <a:pt x="73" y="128"/>
                    <a:pt x="73" y="149"/>
                  </a:cubicBezTo>
                  <a:cubicBezTo>
                    <a:pt x="72" y="149"/>
                    <a:pt x="70" y="149"/>
                    <a:pt x="69" y="149"/>
                  </a:cubicBezTo>
                  <a:cubicBezTo>
                    <a:pt x="69" y="128"/>
                    <a:pt x="69" y="107"/>
                    <a:pt x="69" y="86"/>
                  </a:cubicBezTo>
                  <a:cubicBezTo>
                    <a:pt x="69" y="86"/>
                    <a:pt x="68" y="85"/>
                    <a:pt x="67" y="85"/>
                  </a:cubicBezTo>
                  <a:cubicBezTo>
                    <a:pt x="46" y="108"/>
                    <a:pt x="24" y="132"/>
                    <a:pt x="3" y="155"/>
                  </a:cubicBezTo>
                  <a:cubicBezTo>
                    <a:pt x="2" y="154"/>
                    <a:pt x="1" y="154"/>
                    <a:pt x="0" y="153"/>
                  </a:cubicBezTo>
                  <a:cubicBezTo>
                    <a:pt x="2" y="150"/>
                    <a:pt x="4" y="147"/>
                    <a:pt x="6" y="145"/>
                  </a:cubicBezTo>
                  <a:cubicBezTo>
                    <a:pt x="49" y="99"/>
                    <a:pt x="91" y="53"/>
                    <a:pt x="133" y="7"/>
                  </a:cubicBezTo>
                  <a:cubicBezTo>
                    <a:pt x="137" y="3"/>
                    <a:pt x="140" y="0"/>
                    <a:pt x="145" y="5"/>
                  </a:cubicBezTo>
                  <a:cubicBezTo>
                    <a:pt x="167" y="28"/>
                    <a:pt x="188" y="51"/>
                    <a:pt x="210" y="74"/>
                  </a:cubicBezTo>
                  <a:cubicBezTo>
                    <a:pt x="211" y="75"/>
                    <a:pt x="211" y="76"/>
                    <a:pt x="211" y="77"/>
                  </a:cubicBezTo>
                  <a:cubicBezTo>
                    <a:pt x="211" y="78"/>
                    <a:pt x="210" y="78"/>
                    <a:pt x="209" y="79"/>
                  </a:cubicBezTo>
                  <a:cubicBezTo>
                    <a:pt x="187" y="55"/>
                    <a:pt x="165" y="32"/>
                    <a:pt x="140" y="7"/>
                  </a:cubicBezTo>
                  <a:cubicBezTo>
                    <a:pt x="140" y="32"/>
                    <a:pt x="140" y="56"/>
                    <a:pt x="140" y="80"/>
                  </a:cubicBezTo>
                  <a:cubicBezTo>
                    <a:pt x="139" y="80"/>
                    <a:pt x="138" y="80"/>
                    <a:pt x="137" y="80"/>
                  </a:cubicBezTo>
                  <a:cubicBezTo>
                    <a:pt x="137" y="57"/>
                    <a:pt x="137" y="35"/>
                    <a:pt x="137" y="12"/>
                  </a:cubicBezTo>
                  <a:cubicBezTo>
                    <a:pt x="136" y="12"/>
                    <a:pt x="135" y="12"/>
                    <a:pt x="134" y="11"/>
                  </a:cubicBezTo>
                  <a:cubicBezTo>
                    <a:pt x="114" y="33"/>
                    <a:pt x="94" y="55"/>
                    <a:pt x="73" y="78"/>
                  </a:cubicBezTo>
                  <a:cubicBezTo>
                    <a:pt x="119" y="128"/>
                    <a:pt x="164" y="177"/>
                    <a:pt x="210" y="227"/>
                  </a:cubicBezTo>
                  <a:cubicBezTo>
                    <a:pt x="208" y="231"/>
                    <a:pt x="206" y="228"/>
                    <a:pt x="203" y="225"/>
                  </a:cubicBezTo>
                  <a:cubicBezTo>
                    <a:pt x="184" y="205"/>
                    <a:pt x="166" y="185"/>
                    <a:pt x="148" y="165"/>
                  </a:cubicBezTo>
                  <a:cubicBezTo>
                    <a:pt x="147" y="164"/>
                    <a:pt x="146" y="163"/>
                    <a:pt x="143" y="161"/>
                  </a:cubicBezTo>
                  <a:cubicBezTo>
                    <a:pt x="143" y="184"/>
                    <a:pt x="143" y="205"/>
                    <a:pt x="143" y="227"/>
                  </a:cubicBezTo>
                  <a:cubicBezTo>
                    <a:pt x="142" y="227"/>
                    <a:pt x="141" y="227"/>
                    <a:pt x="140" y="227"/>
                  </a:cubicBezTo>
                  <a:cubicBezTo>
                    <a:pt x="139" y="221"/>
                    <a:pt x="139" y="214"/>
                    <a:pt x="139" y="208"/>
                  </a:cubicBezTo>
                  <a:cubicBezTo>
                    <a:pt x="139" y="201"/>
                    <a:pt x="139" y="194"/>
                    <a:pt x="139" y="187"/>
                  </a:cubicBezTo>
                  <a:cubicBezTo>
                    <a:pt x="139" y="180"/>
                    <a:pt x="139" y="172"/>
                    <a:pt x="139" y="165"/>
                  </a:cubicBezTo>
                  <a:cubicBezTo>
                    <a:pt x="138" y="164"/>
                    <a:pt x="136" y="163"/>
                    <a:pt x="135" y="163"/>
                  </a:cubicBezTo>
                  <a:close/>
                </a:path>
              </a:pathLst>
            </a:custGeom>
            <a:solidFill>
              <a:srgbClr val="96C527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02220" y="1345827"/>
              <a:ext cx="12721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应用程序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02220" y="1809688"/>
              <a:ext cx="14865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GFS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客户端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102421" y="1383787"/>
              <a:ext cx="27404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文件名，</a:t>
              </a: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Chunk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索引</a:t>
              </a: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001431" y="2145020"/>
              <a:ext cx="30888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(Chunk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句柄 </a:t>
              </a: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Chunk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位置</a:t>
              </a: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383948" y="1383787"/>
              <a:ext cx="178510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GFS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主服务器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文件命名空间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935929" y="1383787"/>
              <a:ext cx="127924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/foo/bar</a:t>
              </a:r>
              <a:endPara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935929" y="1822388"/>
              <a:ext cx="15649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Chunk2ef0</a:t>
              </a:r>
              <a:endPara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6583805" y="1558271"/>
              <a:ext cx="1247475" cy="1767485"/>
            </a:xfrm>
            <a:custGeom>
              <a:avLst/>
              <a:gdLst>
                <a:gd name="connsiteX0" fmla="*/ 0 w 1117600"/>
                <a:gd name="connsiteY0" fmla="*/ 1510366 h 1510366"/>
                <a:gd name="connsiteX1" fmla="*/ 482600 w 1117600"/>
                <a:gd name="connsiteY1" fmla="*/ 913466 h 1510366"/>
                <a:gd name="connsiteX2" fmla="*/ 711200 w 1117600"/>
                <a:gd name="connsiteY2" fmla="*/ 126066 h 1510366"/>
                <a:gd name="connsiteX3" fmla="*/ 1117600 w 1117600"/>
                <a:gd name="connsiteY3" fmla="*/ 11766 h 151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7600" h="1510366">
                  <a:moveTo>
                    <a:pt x="0" y="1510366"/>
                  </a:moveTo>
                  <a:cubicBezTo>
                    <a:pt x="182033" y="1327274"/>
                    <a:pt x="364067" y="1144183"/>
                    <a:pt x="482600" y="913466"/>
                  </a:cubicBezTo>
                  <a:cubicBezTo>
                    <a:pt x="601133" y="682749"/>
                    <a:pt x="605367" y="276349"/>
                    <a:pt x="711200" y="126066"/>
                  </a:cubicBezTo>
                  <a:cubicBezTo>
                    <a:pt x="817033" y="-24217"/>
                    <a:pt x="967316" y="-6226"/>
                    <a:pt x="1117600" y="11766"/>
                  </a:cubicBezTo>
                </a:path>
              </a:pathLst>
            </a:custGeom>
            <a:noFill/>
            <a:ln w="28575">
              <a:solidFill>
                <a:srgbClr val="96C527"/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769502" y="3637069"/>
              <a:ext cx="30675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向数据块服务器发出指令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796411" y="4247904"/>
              <a:ext cx="22980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数据块服务器状态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197854" y="4735620"/>
              <a:ext cx="225600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GFS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数据块服务器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383948" y="5178929"/>
              <a:ext cx="19197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Linux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文件系统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384453" y="4735620"/>
              <a:ext cx="225600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GFS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数据块服务器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570548" y="5178929"/>
              <a:ext cx="19197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Linux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文件系统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438290" y="5857821"/>
              <a:ext cx="4556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</a:t>
              </a:r>
              <a:endPara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539994" y="5857822"/>
              <a:ext cx="4556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</a:t>
              </a:r>
              <a:endPara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909774" y="4346560"/>
              <a:ext cx="299697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(Chunk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句柄，字节范围</a:t>
              </a: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909774" y="5096156"/>
              <a:ext cx="154358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Chunk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0826634" y="4937268"/>
              <a:ext cx="4556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</a:t>
              </a:r>
              <a:endPara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020074" y="2201347"/>
              <a:ext cx="10156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标注：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0503498" y="2689062"/>
              <a:ext cx="12721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数据信息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8" name="直接箭头连接符 37"/>
            <p:cNvCxnSpPr>
              <a:endCxn id="37" idx="1"/>
            </p:cNvCxnSpPr>
            <p:nvPr/>
          </p:nvCxnSpPr>
          <p:spPr>
            <a:xfrm>
              <a:off x="10020075" y="2889116"/>
              <a:ext cx="483423" cy="15389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>
              <a:off x="10020075" y="3343086"/>
              <a:ext cx="483423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0503497" y="3127316"/>
              <a:ext cx="12721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控制信息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Freeform 17"/>
            <p:cNvSpPr>
              <a:spLocks noEditPoints="1"/>
            </p:cNvSpPr>
            <p:nvPr/>
          </p:nvSpPr>
          <p:spPr bwMode="auto">
            <a:xfrm>
              <a:off x="7926388" y="1833563"/>
              <a:ext cx="1574499" cy="1497013"/>
            </a:xfrm>
            <a:custGeom>
              <a:avLst/>
              <a:gdLst>
                <a:gd name="T0" fmla="*/ 282 w 282"/>
                <a:gd name="T1" fmla="*/ 1 h 311"/>
                <a:gd name="T2" fmla="*/ 282 w 282"/>
                <a:gd name="T3" fmla="*/ 311 h 311"/>
                <a:gd name="T4" fmla="*/ 1 w 282"/>
                <a:gd name="T5" fmla="*/ 311 h 311"/>
                <a:gd name="T6" fmla="*/ 0 w 282"/>
                <a:gd name="T7" fmla="*/ 302 h 311"/>
                <a:gd name="T8" fmla="*/ 0 w 282"/>
                <a:gd name="T9" fmla="*/ 10 h 311"/>
                <a:gd name="T10" fmla="*/ 8 w 282"/>
                <a:gd name="T11" fmla="*/ 0 h 311"/>
                <a:gd name="T12" fmla="*/ 276 w 282"/>
                <a:gd name="T13" fmla="*/ 0 h 311"/>
                <a:gd name="T14" fmla="*/ 282 w 282"/>
                <a:gd name="T15" fmla="*/ 1 h 311"/>
                <a:gd name="T16" fmla="*/ 278 w 282"/>
                <a:gd name="T17" fmla="*/ 233 h 311"/>
                <a:gd name="T18" fmla="*/ 5 w 282"/>
                <a:gd name="T19" fmla="*/ 233 h 311"/>
                <a:gd name="T20" fmla="*/ 5 w 282"/>
                <a:gd name="T21" fmla="*/ 307 h 311"/>
                <a:gd name="T22" fmla="*/ 278 w 282"/>
                <a:gd name="T23" fmla="*/ 307 h 311"/>
                <a:gd name="T24" fmla="*/ 278 w 282"/>
                <a:gd name="T25" fmla="*/ 233 h 311"/>
                <a:gd name="T26" fmla="*/ 278 w 282"/>
                <a:gd name="T27" fmla="*/ 158 h 311"/>
                <a:gd name="T28" fmla="*/ 5 w 282"/>
                <a:gd name="T29" fmla="*/ 158 h 311"/>
                <a:gd name="T30" fmla="*/ 5 w 282"/>
                <a:gd name="T31" fmla="*/ 228 h 311"/>
                <a:gd name="T32" fmla="*/ 278 w 282"/>
                <a:gd name="T33" fmla="*/ 228 h 311"/>
                <a:gd name="T34" fmla="*/ 278 w 282"/>
                <a:gd name="T35" fmla="*/ 158 h 311"/>
                <a:gd name="T36" fmla="*/ 5 w 282"/>
                <a:gd name="T37" fmla="*/ 83 h 311"/>
                <a:gd name="T38" fmla="*/ 5 w 282"/>
                <a:gd name="T39" fmla="*/ 152 h 311"/>
                <a:gd name="T40" fmla="*/ 278 w 282"/>
                <a:gd name="T41" fmla="*/ 152 h 311"/>
                <a:gd name="T42" fmla="*/ 278 w 282"/>
                <a:gd name="T43" fmla="*/ 83 h 311"/>
                <a:gd name="T44" fmla="*/ 5 w 282"/>
                <a:gd name="T45" fmla="*/ 83 h 311"/>
                <a:gd name="T46" fmla="*/ 278 w 282"/>
                <a:gd name="T47" fmla="*/ 5 h 311"/>
                <a:gd name="T48" fmla="*/ 5 w 282"/>
                <a:gd name="T49" fmla="*/ 5 h 311"/>
                <a:gd name="T50" fmla="*/ 5 w 282"/>
                <a:gd name="T51" fmla="*/ 78 h 311"/>
                <a:gd name="T52" fmla="*/ 278 w 282"/>
                <a:gd name="T53" fmla="*/ 78 h 311"/>
                <a:gd name="T54" fmla="*/ 278 w 282"/>
                <a:gd name="T55" fmla="*/ 13 h 311"/>
                <a:gd name="T56" fmla="*/ 278 w 282"/>
                <a:gd name="T57" fmla="*/ 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2" h="311">
                  <a:moveTo>
                    <a:pt x="282" y="1"/>
                  </a:moveTo>
                  <a:cubicBezTo>
                    <a:pt x="282" y="105"/>
                    <a:pt x="282" y="207"/>
                    <a:pt x="282" y="311"/>
                  </a:cubicBezTo>
                  <a:cubicBezTo>
                    <a:pt x="188" y="311"/>
                    <a:pt x="95" y="311"/>
                    <a:pt x="1" y="311"/>
                  </a:cubicBezTo>
                  <a:cubicBezTo>
                    <a:pt x="0" y="308"/>
                    <a:pt x="0" y="305"/>
                    <a:pt x="0" y="302"/>
                  </a:cubicBezTo>
                  <a:cubicBezTo>
                    <a:pt x="0" y="205"/>
                    <a:pt x="0" y="107"/>
                    <a:pt x="0" y="10"/>
                  </a:cubicBezTo>
                  <a:cubicBezTo>
                    <a:pt x="0" y="4"/>
                    <a:pt x="0" y="0"/>
                    <a:pt x="8" y="0"/>
                  </a:cubicBezTo>
                  <a:cubicBezTo>
                    <a:pt x="98" y="1"/>
                    <a:pt x="187" y="0"/>
                    <a:pt x="276" y="0"/>
                  </a:cubicBezTo>
                  <a:cubicBezTo>
                    <a:pt x="278" y="0"/>
                    <a:pt x="279" y="1"/>
                    <a:pt x="282" y="1"/>
                  </a:cubicBezTo>
                  <a:close/>
                  <a:moveTo>
                    <a:pt x="278" y="233"/>
                  </a:moveTo>
                  <a:cubicBezTo>
                    <a:pt x="186" y="233"/>
                    <a:pt x="96" y="233"/>
                    <a:pt x="5" y="233"/>
                  </a:cubicBezTo>
                  <a:cubicBezTo>
                    <a:pt x="5" y="258"/>
                    <a:pt x="5" y="283"/>
                    <a:pt x="5" y="307"/>
                  </a:cubicBezTo>
                  <a:cubicBezTo>
                    <a:pt x="96" y="307"/>
                    <a:pt x="187" y="307"/>
                    <a:pt x="278" y="307"/>
                  </a:cubicBezTo>
                  <a:cubicBezTo>
                    <a:pt x="278" y="282"/>
                    <a:pt x="278" y="258"/>
                    <a:pt x="278" y="233"/>
                  </a:cubicBezTo>
                  <a:close/>
                  <a:moveTo>
                    <a:pt x="278" y="158"/>
                  </a:moveTo>
                  <a:cubicBezTo>
                    <a:pt x="186" y="158"/>
                    <a:pt x="96" y="158"/>
                    <a:pt x="5" y="158"/>
                  </a:cubicBezTo>
                  <a:cubicBezTo>
                    <a:pt x="5" y="181"/>
                    <a:pt x="5" y="205"/>
                    <a:pt x="5" y="228"/>
                  </a:cubicBezTo>
                  <a:cubicBezTo>
                    <a:pt x="96" y="228"/>
                    <a:pt x="187" y="228"/>
                    <a:pt x="278" y="228"/>
                  </a:cubicBezTo>
                  <a:cubicBezTo>
                    <a:pt x="278" y="205"/>
                    <a:pt x="278" y="181"/>
                    <a:pt x="278" y="158"/>
                  </a:cubicBezTo>
                  <a:close/>
                  <a:moveTo>
                    <a:pt x="5" y="83"/>
                  </a:moveTo>
                  <a:cubicBezTo>
                    <a:pt x="5" y="107"/>
                    <a:pt x="5" y="129"/>
                    <a:pt x="5" y="152"/>
                  </a:cubicBezTo>
                  <a:cubicBezTo>
                    <a:pt x="96" y="152"/>
                    <a:pt x="187" y="152"/>
                    <a:pt x="278" y="152"/>
                  </a:cubicBezTo>
                  <a:cubicBezTo>
                    <a:pt x="278" y="129"/>
                    <a:pt x="278" y="106"/>
                    <a:pt x="278" y="83"/>
                  </a:cubicBezTo>
                  <a:cubicBezTo>
                    <a:pt x="187" y="83"/>
                    <a:pt x="96" y="83"/>
                    <a:pt x="5" y="83"/>
                  </a:cubicBezTo>
                  <a:close/>
                  <a:moveTo>
                    <a:pt x="278" y="5"/>
                  </a:moveTo>
                  <a:cubicBezTo>
                    <a:pt x="186" y="5"/>
                    <a:pt x="96" y="5"/>
                    <a:pt x="5" y="5"/>
                  </a:cubicBezTo>
                  <a:cubicBezTo>
                    <a:pt x="5" y="30"/>
                    <a:pt x="5" y="54"/>
                    <a:pt x="5" y="78"/>
                  </a:cubicBezTo>
                  <a:cubicBezTo>
                    <a:pt x="96" y="78"/>
                    <a:pt x="187" y="78"/>
                    <a:pt x="278" y="78"/>
                  </a:cubicBezTo>
                  <a:cubicBezTo>
                    <a:pt x="278" y="56"/>
                    <a:pt x="278" y="35"/>
                    <a:pt x="278" y="13"/>
                  </a:cubicBezTo>
                  <a:cubicBezTo>
                    <a:pt x="278" y="11"/>
                    <a:pt x="278" y="8"/>
                    <a:pt x="278" y="5"/>
                  </a:cubicBezTo>
                  <a:close/>
                </a:path>
              </a:pathLst>
            </a:custGeom>
            <a:solidFill>
              <a:srgbClr val="96C527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sp>
        <p:nvSpPr>
          <p:cNvPr id="3" name="椭圆 2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9435" y="96020"/>
            <a:ext cx="416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Google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830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110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99253" y="81103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6"/>
                </a:solidFill>
              </a:rPr>
              <a:t>压缩</a:t>
            </a:r>
          </a:p>
        </p:txBody>
      </p:sp>
      <p:sp>
        <p:nvSpPr>
          <p:cNvPr id="6" name="椭圆 5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矩形 14"/>
          <p:cNvSpPr/>
          <p:nvPr/>
        </p:nvSpPr>
        <p:spPr>
          <a:xfrm>
            <a:off x="-176270" y="1944410"/>
            <a:ext cx="9144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压缩可以有效地节省空间，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Bigtable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中的压缩被应用于很多场合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。</a:t>
            </a:r>
            <a:endParaRPr lang="en-US" altLang="zh-CN" sz="2000" dirty="0" smtClean="0">
              <a:solidFill>
                <a:schemeClr val="bg2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 lvl="1"/>
            <a:r>
              <a:rPr lang="zh-CN" altLang="en-US" sz="2000" dirty="0">
                <a:latin typeface="+mj-ea"/>
                <a:ea typeface="+mj-ea"/>
                <a:sym typeface="Wingdings" panose="05000000000000000000" pitchFamily="2" charset="2"/>
              </a:rPr>
              <a:t></a:t>
            </a:r>
            <a:r>
              <a:rPr lang="zh-CN" altLang="en-US" dirty="0" smtClean="0">
                <a:latin typeface="+mj-ea"/>
                <a:ea typeface="+mj-ea"/>
              </a:rPr>
              <a:t>首先</a:t>
            </a:r>
            <a:r>
              <a:rPr lang="zh-CN" altLang="en-US" dirty="0">
                <a:latin typeface="+mj-ea"/>
                <a:ea typeface="+mj-ea"/>
              </a:rPr>
              <a:t>压缩可以被用在构成局部性群组的</a:t>
            </a:r>
            <a:r>
              <a:rPr lang="en-US" altLang="zh-CN" dirty="0" err="1">
                <a:latin typeface="+mj-ea"/>
                <a:ea typeface="+mj-ea"/>
              </a:rPr>
              <a:t>SSTable</a:t>
            </a:r>
            <a:r>
              <a:rPr lang="zh-CN" altLang="en-US" dirty="0">
                <a:latin typeface="+mj-ea"/>
                <a:ea typeface="+mj-ea"/>
              </a:rPr>
              <a:t>中，可以选择是否对个人的</a:t>
            </a:r>
            <a:r>
              <a:rPr lang="zh-CN" altLang="en-US" dirty="0">
                <a:solidFill>
                  <a:srgbClr val="FF0000"/>
                </a:solidFill>
                <a:latin typeface="+mj-ea"/>
                <a:ea typeface="+mj-ea"/>
              </a:rPr>
              <a:t>局部性群组</a:t>
            </a:r>
            <a:r>
              <a:rPr lang="zh-CN" altLang="en-US" dirty="0">
                <a:latin typeface="+mj-ea"/>
                <a:ea typeface="+mj-ea"/>
              </a:rPr>
              <a:t>的</a:t>
            </a:r>
            <a:r>
              <a:rPr lang="en-US" altLang="zh-CN" dirty="0" err="1">
                <a:latin typeface="+mj-ea"/>
                <a:ea typeface="+mj-ea"/>
              </a:rPr>
              <a:t>SSTable</a:t>
            </a:r>
            <a:r>
              <a:rPr lang="zh-CN" altLang="en-US" dirty="0">
                <a:latin typeface="+mj-ea"/>
                <a:ea typeface="+mj-ea"/>
              </a:rPr>
              <a:t>进行压缩。这种压缩是对每个局部性群组独立进行，虽然会浪费一些空间，但是在需要读时</a:t>
            </a:r>
            <a:r>
              <a:rPr lang="zh-CN" altLang="en-US" dirty="0">
                <a:solidFill>
                  <a:srgbClr val="FF0000"/>
                </a:solidFill>
                <a:latin typeface="+mj-ea"/>
                <a:ea typeface="+mj-ea"/>
              </a:rPr>
              <a:t>解压速度非常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  <a:ea typeface="+mj-ea"/>
              </a:rPr>
              <a:t>快</a:t>
            </a:r>
            <a:endParaRPr lang="en-US" altLang="zh-CN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lvl="1"/>
            <a:endParaRPr lang="en-US" altLang="zh-CN" sz="20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j-ea"/>
                <a:ea typeface="+mj-ea"/>
              </a:rPr>
              <a:t>通常情况下，用户可以采用两步压缩的方式：</a:t>
            </a:r>
          </a:p>
          <a:p>
            <a:pPr lvl="1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①利用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Bentley &amp; McIlroy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方式（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BMDiff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）在大的扫描窗口将常见的长串进行压缩</a:t>
            </a:r>
          </a:p>
          <a:p>
            <a:pPr lvl="1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②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采取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Zippy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技术进行快速压缩，它在一个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16KB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大小的扫描窗口内寻找重复数据，这个过程非常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快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lvl="1"/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j-ea"/>
                <a:ea typeface="+mj-ea"/>
              </a:rPr>
              <a:t>压缩技术还可以</a:t>
            </a:r>
            <a:r>
              <a:rPr lang="zh-CN" altLang="en-US" sz="2000" dirty="0">
                <a:solidFill>
                  <a:srgbClr val="FD4C39"/>
                </a:solidFill>
                <a:latin typeface="+mj-ea"/>
                <a:ea typeface="+mj-ea"/>
              </a:rPr>
              <a:t>提高子表的恢复速度</a:t>
            </a:r>
            <a:r>
              <a:rPr lang="zh-CN" altLang="en-US" sz="2000" dirty="0">
                <a:latin typeface="+mj-ea"/>
                <a:ea typeface="+mj-ea"/>
              </a:rPr>
              <a:t>，当某个子表服务器停止使用后，需要将上面所有的子表移至另一个子表服务器。</a:t>
            </a:r>
            <a:r>
              <a:rPr lang="zh-CN" altLang="en-US" sz="2000" dirty="0">
                <a:solidFill>
                  <a:srgbClr val="FF0000"/>
                </a:solidFill>
                <a:latin typeface="+mj-ea"/>
                <a:ea typeface="+mj-ea"/>
              </a:rPr>
              <a:t>转移前两次压缩</a:t>
            </a:r>
            <a:r>
              <a:rPr lang="zh-CN" altLang="en-US" sz="2000" dirty="0">
                <a:latin typeface="+mj-ea"/>
                <a:ea typeface="+mj-ea"/>
              </a:rPr>
              <a:t>：</a:t>
            </a:r>
            <a:r>
              <a:rPr lang="zh-CN" altLang="en-US" sz="2000" u="sng" dirty="0">
                <a:latin typeface="+mj-ea"/>
                <a:ea typeface="+mj-ea"/>
              </a:rPr>
              <a:t>第一次压缩减少了提交日志中未压缩状态</a:t>
            </a:r>
            <a:r>
              <a:rPr lang="zh-CN" altLang="en-US" sz="2000" dirty="0">
                <a:latin typeface="+mj-ea"/>
                <a:ea typeface="+mj-ea"/>
              </a:rPr>
              <a:t>；文件正式转移前还要进行一次压缩，主要是</a:t>
            </a:r>
            <a:r>
              <a:rPr lang="zh-CN" altLang="en-US" sz="2000" u="sng" dirty="0">
                <a:latin typeface="+mj-ea"/>
                <a:ea typeface="+mj-ea"/>
              </a:rPr>
              <a:t>将第一次压缩后遗留的未压缩空间进行</a:t>
            </a:r>
            <a:r>
              <a:rPr lang="zh-CN" altLang="en-US" sz="2000" u="sng" dirty="0" smtClean="0">
                <a:latin typeface="+mj-ea"/>
                <a:ea typeface="+mj-ea"/>
              </a:rPr>
              <a:t>压缩</a:t>
            </a:r>
            <a:endParaRPr lang="zh-CN" altLang="en-US" sz="20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1134" y="91830"/>
            <a:ext cx="5105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分布式结构化数据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BigTable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660" y="794472"/>
            <a:ext cx="3107070" cy="111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1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111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99253" y="81103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6"/>
                </a:solidFill>
              </a:rPr>
              <a:t>布隆过滤器</a:t>
            </a:r>
          </a:p>
        </p:txBody>
      </p:sp>
      <p:sp>
        <p:nvSpPr>
          <p:cNvPr id="6" name="椭圆 5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438544" y="1374538"/>
            <a:ext cx="81817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Bigtable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向用户提供了一种称为</a:t>
            </a:r>
            <a:r>
              <a:rPr lang="zh-CN" altLang="en-US" sz="2000" b="1" dirty="0">
                <a:solidFill>
                  <a:srgbClr val="70AD47"/>
                </a:solidFill>
                <a:latin typeface="+mn-ea"/>
              </a:rPr>
              <a:t>布隆过滤器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的数学工具。布隆过滤器是巴顿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•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布隆在</a:t>
            </a:r>
            <a:r>
              <a:rPr lang="en-US" altLang="zh-CN" sz="2000" b="1" dirty="0">
                <a:solidFill>
                  <a:srgbClr val="70AD47"/>
                </a:solidFill>
                <a:latin typeface="+mn-ea"/>
              </a:rPr>
              <a:t>1970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年提出的，实际上它是一个很长的</a:t>
            </a:r>
            <a:r>
              <a:rPr lang="zh-CN" altLang="en-US" sz="2000" b="1" dirty="0">
                <a:solidFill>
                  <a:srgbClr val="70AD47"/>
                </a:solidFill>
                <a:latin typeface="+mn-ea"/>
              </a:rPr>
              <a:t>二进制向量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和一系列</a:t>
            </a:r>
            <a:r>
              <a:rPr lang="zh-CN" altLang="en-US" sz="2000" b="1" dirty="0">
                <a:solidFill>
                  <a:srgbClr val="70AD47"/>
                </a:solidFill>
                <a:latin typeface="+mn-ea"/>
              </a:rPr>
              <a:t>随机映射函数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在读操作中确定子表的位置时非常有用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</a:p>
        </p:txBody>
      </p:sp>
      <p:sp>
        <p:nvSpPr>
          <p:cNvPr id="8" name="矩形 7"/>
          <p:cNvSpPr/>
          <p:nvPr/>
        </p:nvSpPr>
        <p:spPr>
          <a:xfrm>
            <a:off x="523875" y="2862838"/>
            <a:ext cx="3933825" cy="676721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686497" y="2862838"/>
            <a:ext cx="3933825" cy="6767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09120" y="3744839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布隆过滤器的速度快，省空间</a:t>
            </a:r>
          </a:p>
        </p:txBody>
      </p:sp>
      <p:sp>
        <p:nvSpPr>
          <p:cNvPr id="11" name="矩形 10"/>
          <p:cNvSpPr/>
          <p:nvPr/>
        </p:nvSpPr>
        <p:spPr>
          <a:xfrm>
            <a:off x="709120" y="4238701"/>
            <a:ext cx="4121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不会将一个存在的子表判定为不存在</a:t>
            </a:r>
          </a:p>
        </p:txBody>
      </p:sp>
      <p:sp>
        <p:nvSpPr>
          <p:cNvPr id="12" name="矩形 11"/>
          <p:cNvSpPr/>
          <p:nvPr/>
        </p:nvSpPr>
        <p:spPr>
          <a:xfrm>
            <a:off x="4871742" y="3652506"/>
            <a:ext cx="37485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在某些情况下它会将不存在的子表判断为存在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876327" y="297036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缺点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37702" y="297036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优点</a:t>
            </a:r>
          </a:p>
        </p:txBody>
      </p:sp>
      <p:sp>
        <p:nvSpPr>
          <p:cNvPr id="17" name="椭圆 16"/>
          <p:cNvSpPr/>
          <p:nvPr/>
        </p:nvSpPr>
        <p:spPr>
          <a:xfrm>
            <a:off x="523875" y="3836882"/>
            <a:ext cx="185245" cy="185245"/>
          </a:xfrm>
          <a:prstGeom prst="ellips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23875" y="4319123"/>
            <a:ext cx="185245" cy="185245"/>
          </a:xfrm>
          <a:prstGeom prst="ellips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686497" y="3833186"/>
            <a:ext cx="185245" cy="18524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01134" y="91830"/>
            <a:ext cx="5105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分布式结构化数据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BigTable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36115" y="4802562"/>
            <a:ext cx="90338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000" dirty="0">
                <a:latin typeface="+mn-ea"/>
              </a:rPr>
              <a:t>目前包括</a:t>
            </a:r>
            <a:r>
              <a:rPr lang="en-US" altLang="zh-CN" sz="2000" dirty="0">
                <a:latin typeface="+mn-ea"/>
              </a:rPr>
              <a:t>Google Analytics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Google Earth</a:t>
            </a:r>
            <a:r>
              <a:rPr lang="zh-CN" altLang="en-US" sz="2000" dirty="0">
                <a:latin typeface="+mn-ea"/>
              </a:rPr>
              <a:t>、个性化搜索、</a:t>
            </a:r>
            <a:r>
              <a:rPr lang="en-US" altLang="zh-CN" sz="2000" dirty="0">
                <a:latin typeface="+mn-ea"/>
              </a:rPr>
              <a:t>Orkut</a:t>
            </a:r>
            <a:r>
              <a:rPr lang="zh-CN" altLang="en-US" sz="2000" dirty="0">
                <a:latin typeface="+mn-ea"/>
              </a:rPr>
              <a:t>和</a:t>
            </a:r>
            <a:r>
              <a:rPr lang="en-US" altLang="zh-CN" sz="2000" dirty="0">
                <a:latin typeface="+mn-ea"/>
              </a:rPr>
              <a:t>RRS</a:t>
            </a:r>
            <a:r>
              <a:rPr lang="zh-CN" altLang="en-US" sz="2000" dirty="0">
                <a:latin typeface="+mn-ea"/>
              </a:rPr>
              <a:t>阅读器在内几十个项目都使用</a:t>
            </a:r>
            <a:r>
              <a:rPr lang="en-US" altLang="zh-CN" sz="2000" dirty="0" err="1">
                <a:latin typeface="+mn-ea"/>
              </a:rPr>
              <a:t>Bigtable</a:t>
            </a:r>
            <a:r>
              <a:rPr lang="zh-CN" altLang="en-US" sz="2000" dirty="0">
                <a:latin typeface="+mn-ea"/>
              </a:rPr>
              <a:t>。这些应用对</a:t>
            </a:r>
            <a:r>
              <a:rPr lang="en-US" altLang="zh-CN" sz="2000" dirty="0" err="1">
                <a:latin typeface="+mn-ea"/>
              </a:rPr>
              <a:t>Bigtable</a:t>
            </a:r>
            <a:r>
              <a:rPr lang="zh-CN" altLang="en-US" sz="2000" dirty="0">
                <a:latin typeface="+mn-ea"/>
              </a:rPr>
              <a:t>的要求以及使用的集群机器数量都各不相同，但从实际运行来看，</a:t>
            </a:r>
            <a:r>
              <a:rPr lang="en-US" altLang="zh-CN" sz="2000" dirty="0" err="1">
                <a:latin typeface="+mn-ea"/>
              </a:rPr>
              <a:t>Bigtable</a:t>
            </a:r>
            <a:r>
              <a:rPr lang="zh-CN" altLang="en-US" sz="2000" dirty="0">
                <a:latin typeface="+mn-ea"/>
              </a:rPr>
              <a:t>完全可以满足这些不同需求的应用，而这一切都得益于其优良的构架以及恰当的技术选择 。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560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9253" y="811034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en-US" dirty="0"/>
              <a:t>、研究动机</a:t>
            </a:r>
          </a:p>
        </p:txBody>
      </p:sp>
      <p:sp>
        <p:nvSpPr>
          <p:cNvPr id="3" name="椭圆 2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187417" y="107693"/>
            <a:ext cx="5141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500" spc="225" dirty="0" smtClean="0">
                <a:solidFill>
                  <a:schemeClr val="bg1"/>
                </a:solidFill>
                <a:latin typeface="+mn-ea"/>
              </a:rPr>
              <a:t>2.5 </a:t>
            </a:r>
            <a:r>
              <a:rPr lang="zh-CN" altLang="en-US" sz="2400" b="1" kern="500" spc="225" dirty="0" smtClean="0">
                <a:solidFill>
                  <a:schemeClr val="bg1"/>
                </a:solidFill>
                <a:latin typeface="+mn-ea"/>
              </a:rPr>
              <a:t>分布式存储系统</a:t>
            </a:r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M</a:t>
            </a:r>
            <a:r>
              <a:rPr lang="en-US" altLang="zh-CN" sz="2400" b="1" kern="500" spc="225" dirty="0" smtClean="0">
                <a:solidFill>
                  <a:schemeClr val="bg1"/>
                </a:solidFill>
                <a:latin typeface="+mn-ea"/>
              </a:rPr>
              <a:t>egastore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112</a:t>
            </a:fld>
            <a:endParaRPr lang="zh-CN" altLang="en-US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457200" y="1528722"/>
            <a:ext cx="8229600" cy="341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000" dirty="0" smtClean="0">
                <a:latin typeface="+mn-ea"/>
              </a:rPr>
              <a:t>线上可交互性服务（邮件，在线文档等）目前的存储需求：</a:t>
            </a:r>
            <a:endParaRPr lang="en-US" altLang="zh-CN" sz="2000" dirty="0" smtClean="0">
              <a:latin typeface="+mn-ea"/>
            </a:endParaRPr>
          </a:p>
          <a:p>
            <a:pPr lvl="1">
              <a:defRPr/>
            </a:pPr>
            <a:r>
              <a:rPr lang="zh-CN" altLang="en-US" sz="2000" dirty="0" smtClean="0">
                <a:latin typeface="+mn-ea"/>
              </a:rPr>
              <a:t>高可扩展性</a:t>
            </a:r>
            <a:endParaRPr lang="en-US" altLang="zh-CN" sz="2000" dirty="0" smtClean="0">
              <a:latin typeface="+mn-ea"/>
            </a:endParaRPr>
          </a:p>
          <a:p>
            <a:pPr lvl="1">
              <a:defRPr/>
            </a:pPr>
            <a:r>
              <a:rPr lang="zh-CN" altLang="en-US" sz="2000" dirty="0" smtClean="0">
                <a:latin typeface="+mn-ea"/>
              </a:rPr>
              <a:t>快速开发、部署</a:t>
            </a:r>
            <a:endParaRPr lang="en-US" altLang="zh-CN" sz="2000" dirty="0" smtClean="0">
              <a:latin typeface="+mn-ea"/>
            </a:endParaRPr>
          </a:p>
          <a:p>
            <a:pPr lvl="1">
              <a:defRPr/>
            </a:pPr>
            <a:r>
              <a:rPr lang="zh-CN" altLang="en-US" sz="2000" dirty="0" smtClean="0">
                <a:latin typeface="+mn-ea"/>
              </a:rPr>
              <a:t>低延迟</a:t>
            </a:r>
            <a:endParaRPr lang="en-US" altLang="zh-CN" sz="2000" dirty="0" smtClean="0">
              <a:latin typeface="+mn-ea"/>
            </a:endParaRPr>
          </a:p>
          <a:p>
            <a:pPr lvl="1">
              <a:defRPr/>
            </a:pPr>
            <a:r>
              <a:rPr lang="zh-CN" altLang="en-US" sz="2000" dirty="0" smtClean="0">
                <a:latin typeface="+mn-ea"/>
              </a:rPr>
              <a:t>数据一致性</a:t>
            </a:r>
            <a:endParaRPr lang="en-US" altLang="zh-CN" sz="2000" dirty="0" smtClean="0">
              <a:latin typeface="+mn-ea"/>
            </a:endParaRPr>
          </a:p>
          <a:p>
            <a:pPr lvl="1">
              <a:defRPr/>
            </a:pPr>
            <a:r>
              <a:rPr lang="zh-CN" altLang="en-US" sz="2000" dirty="0" smtClean="0">
                <a:latin typeface="+mn-ea"/>
              </a:rPr>
              <a:t>高可用性（</a:t>
            </a:r>
            <a:r>
              <a:rPr lang="en-US" altLang="zh-CN" sz="2000" dirty="0" smtClean="0">
                <a:latin typeface="+mn-ea"/>
              </a:rPr>
              <a:t>24/7</a:t>
            </a:r>
            <a:r>
              <a:rPr lang="zh-CN" altLang="en-US" sz="2000" dirty="0" smtClean="0">
                <a:latin typeface="+mn-ea"/>
              </a:rPr>
              <a:t>，允许各种类型的异常）</a:t>
            </a:r>
            <a:endParaRPr lang="en-US" altLang="zh-CN" sz="2000" dirty="0" smtClean="0">
              <a:latin typeface="+mn-ea"/>
            </a:endParaRPr>
          </a:p>
          <a:p>
            <a:pPr>
              <a:defRPr/>
            </a:pPr>
            <a:r>
              <a:rPr lang="zh-CN" altLang="en-US" sz="2000" dirty="0" smtClean="0">
                <a:latin typeface="+mn-ea"/>
              </a:rPr>
              <a:t>现况：</a:t>
            </a:r>
            <a:endParaRPr lang="en-US" altLang="zh-CN" sz="2000" dirty="0" smtClean="0">
              <a:latin typeface="+mn-ea"/>
            </a:endParaRPr>
          </a:p>
          <a:p>
            <a:pPr lvl="1">
              <a:defRPr/>
            </a:pPr>
            <a:r>
              <a:rPr lang="en-US" altLang="zh-CN" sz="2000" dirty="0" smtClean="0">
                <a:latin typeface="+mn-ea"/>
              </a:rPr>
              <a:t>SQL</a:t>
            </a:r>
            <a:r>
              <a:rPr lang="zh-CN" altLang="en-US" sz="2000" dirty="0" smtClean="0">
                <a:latin typeface="+mn-ea"/>
              </a:rPr>
              <a:t>：提供丰富便捷开发特征；但扩展性差</a:t>
            </a:r>
            <a:endParaRPr lang="en-US" altLang="zh-CN" sz="2000" dirty="0" smtClean="0">
              <a:latin typeface="+mn-ea"/>
            </a:endParaRPr>
          </a:p>
          <a:p>
            <a:pPr lvl="1">
              <a:defRPr/>
            </a:pPr>
            <a:r>
              <a:rPr lang="en-US" altLang="zh-CN" sz="2000" dirty="0" smtClean="0">
                <a:latin typeface="+mn-ea"/>
              </a:rPr>
              <a:t>NoSQL</a:t>
            </a:r>
            <a:r>
              <a:rPr lang="zh-CN" altLang="en-US" sz="2000" dirty="0" smtClean="0">
                <a:latin typeface="+mn-ea"/>
              </a:rPr>
              <a:t>：扩展性与可用性好；但不便于应用开发</a:t>
            </a:r>
            <a:endParaRPr lang="zh-CN" altLang="zh-CN" sz="2000" dirty="0" smtClean="0"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9501" y="4763648"/>
            <a:ext cx="8284997" cy="12833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</a:rPr>
              <a:t>设计目标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设计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一种介于传统的关系型数据库和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NoSQL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之间的存储技术，尽可能达到高可用性和高可扩展性的统一。</a:t>
            </a:r>
          </a:p>
        </p:txBody>
      </p:sp>
    </p:spTree>
    <p:extLst>
      <p:ext uri="{BB962C8B-B14F-4D97-AF65-F5344CB8AC3E}">
        <p14:creationId xmlns:p14="http://schemas.microsoft.com/office/powerpoint/2010/main" val="176342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30378" y="3894793"/>
            <a:ext cx="4017798" cy="1651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针对可用性的要求，实现了一个同步的、容错的、适合远距离传输的复制机制。</a:t>
            </a:r>
          </a:p>
        </p:txBody>
      </p:sp>
      <p:sp>
        <p:nvSpPr>
          <p:cNvPr id="11" name="矩形 10"/>
          <p:cNvSpPr/>
          <p:nvPr/>
        </p:nvSpPr>
        <p:spPr>
          <a:xfrm>
            <a:off x="4697576" y="3894793"/>
            <a:ext cx="4116224" cy="1651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针对可扩展性的要求，将整个大的数据分割成很多小的数据分区，每个数据分区连同它自身的日志存放在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NoSQL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数据库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Bigtable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中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</a:p>
        </p:txBody>
      </p:sp>
      <p:sp>
        <p:nvSpPr>
          <p:cNvPr id="4" name="矩形 3"/>
          <p:cNvSpPr/>
          <p:nvPr/>
        </p:nvSpPr>
        <p:spPr>
          <a:xfrm>
            <a:off x="187417" y="107693"/>
            <a:ext cx="5141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500" spc="225" dirty="0" smtClean="0">
                <a:solidFill>
                  <a:schemeClr val="bg1"/>
                </a:solidFill>
                <a:latin typeface="+mn-ea"/>
              </a:rPr>
              <a:t>2.5 </a:t>
            </a:r>
            <a:r>
              <a:rPr lang="zh-CN" altLang="en-US" sz="2400" b="1" kern="500" spc="225" dirty="0" smtClean="0">
                <a:solidFill>
                  <a:schemeClr val="bg1"/>
                </a:solidFill>
                <a:latin typeface="+mn-ea"/>
              </a:rPr>
              <a:t>分布式存储系统</a:t>
            </a:r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M</a:t>
            </a:r>
            <a:r>
              <a:rPr lang="en-US" altLang="zh-CN" sz="2400" b="1" kern="500" spc="225" dirty="0" smtClean="0">
                <a:solidFill>
                  <a:schemeClr val="bg1"/>
                </a:solidFill>
                <a:latin typeface="+mn-ea"/>
              </a:rPr>
              <a:t>egastore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0377" y="3343313"/>
            <a:ext cx="4017798" cy="551479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27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可用性</a:t>
            </a:r>
          </a:p>
        </p:txBody>
      </p:sp>
      <p:sp>
        <p:nvSpPr>
          <p:cNvPr id="10" name="矩形 9"/>
          <p:cNvSpPr/>
          <p:nvPr/>
        </p:nvSpPr>
        <p:spPr>
          <a:xfrm>
            <a:off x="4697574" y="3343313"/>
            <a:ext cx="4116225" cy="551479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27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扩展性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113</a:t>
            </a:fld>
            <a:endParaRPr lang="zh-CN" altLang="en-US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421085" y="1598053"/>
            <a:ext cx="8229600" cy="14588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 smtClean="0">
                <a:latin typeface="+mn-ea"/>
              </a:rPr>
              <a:t>MegaStore</a:t>
            </a:r>
            <a:r>
              <a:rPr lang="zh-CN" altLang="en-US" sz="2000" dirty="0" smtClean="0">
                <a:latin typeface="+mn-ea"/>
              </a:rPr>
              <a:t>存储系统，特点：</a:t>
            </a:r>
            <a:endParaRPr lang="en-US" altLang="zh-CN" sz="2000" dirty="0" smtClean="0">
              <a:latin typeface="+mn-ea"/>
            </a:endParaRPr>
          </a:p>
          <a:p>
            <a:pPr lvl="1"/>
            <a:r>
              <a:rPr lang="zh-CN" altLang="en-US" sz="2000" dirty="0" smtClean="0">
                <a:latin typeface="+mn-ea"/>
              </a:rPr>
              <a:t>面向可交互线上服务（低延迟）</a:t>
            </a:r>
            <a:endParaRPr lang="en-US" altLang="zh-CN" sz="2000" dirty="0" smtClean="0">
              <a:latin typeface="+mn-ea"/>
            </a:endParaRPr>
          </a:p>
          <a:p>
            <a:pPr lvl="1"/>
            <a:r>
              <a:rPr lang="zh-CN" altLang="en-US" sz="2000" dirty="0" smtClean="0">
                <a:latin typeface="+mn-ea"/>
              </a:rPr>
              <a:t>结合了</a:t>
            </a:r>
            <a:r>
              <a:rPr lang="en-US" altLang="zh-CN" sz="2000" dirty="0" smtClean="0">
                <a:latin typeface="+mn-ea"/>
              </a:rPr>
              <a:t>NoSQL</a:t>
            </a:r>
            <a:r>
              <a:rPr lang="zh-CN" altLang="en-US" sz="2000" dirty="0" smtClean="0">
                <a:latin typeface="+mn-ea"/>
              </a:rPr>
              <a:t>的“可扩展特性”以及关系型数据管理系统的“便捷性”，同时提供了数据“强一致性”以及系统的“高可用性”</a:t>
            </a:r>
            <a:r>
              <a:rPr lang="en-US" altLang="zh-CN" sz="2000" dirty="0" smtClean="0">
                <a:latin typeface="+mn-ea"/>
              </a:rPr>
              <a:t> </a:t>
            </a:r>
          </a:p>
          <a:p>
            <a:endParaRPr lang="zh-CN" altLang="zh-CN" sz="2000" dirty="0" smtClean="0"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5436" y="942322"/>
            <a:ext cx="344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6"/>
                </a:solidFill>
              </a:rPr>
              <a:t>2</a:t>
            </a:r>
            <a:r>
              <a:rPr lang="zh-CN" altLang="en-US" sz="2400" b="1" dirty="0">
                <a:solidFill>
                  <a:schemeClr val="accent6"/>
                </a:solidFill>
              </a:rPr>
              <a:t>、</a:t>
            </a:r>
            <a:r>
              <a:rPr lang="en-US" altLang="zh-CN" sz="2400" b="1" dirty="0">
                <a:solidFill>
                  <a:schemeClr val="accent6"/>
                </a:solidFill>
              </a:rPr>
              <a:t>MegaStore</a:t>
            </a:r>
            <a:r>
              <a:rPr lang="zh-CN" altLang="en-US" sz="2400" b="1" dirty="0">
                <a:solidFill>
                  <a:schemeClr val="accent6"/>
                </a:solidFill>
              </a:rPr>
              <a:t>是什么</a:t>
            </a:r>
            <a:r>
              <a:rPr lang="en-US" altLang="zh-CN" sz="2400" b="1" dirty="0">
                <a:solidFill>
                  <a:schemeClr val="accent6"/>
                </a:solidFill>
              </a:rPr>
              <a:t>?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11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2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793" y="1781764"/>
            <a:ext cx="5069013" cy="3409361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75422" y="1886539"/>
            <a:ext cx="347865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Megastore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中，这些小的数据分区被称为实体组集（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Entity Groups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每个实体组集包含若干的实体组（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Entity Group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，相当于分区中表的概念）。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一个实体组中包含很多的实体（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Entity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，相当于表中记录的概念）。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114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87417" y="107693"/>
            <a:ext cx="5141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2.5 </a:t>
            </a:r>
            <a:r>
              <a:rPr lang="zh-CN" altLang="en-US" sz="2400" b="1" kern="500" spc="225" dirty="0">
                <a:solidFill>
                  <a:schemeClr val="bg1"/>
                </a:solidFill>
                <a:latin typeface="+mn-ea"/>
              </a:rPr>
              <a:t>分布式存储系统</a:t>
            </a:r>
            <a:r>
              <a:rPr lang="en-US" altLang="zh-CN" sz="2400" b="1" kern="500" spc="225" dirty="0" smtClean="0">
                <a:solidFill>
                  <a:schemeClr val="bg1"/>
                </a:solidFill>
                <a:latin typeface="+mn-ea"/>
              </a:rPr>
              <a:t>Megastore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2012" y="810795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3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、数据分区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97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115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87417" y="107693"/>
            <a:ext cx="5141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2.5 </a:t>
            </a:r>
            <a:r>
              <a:rPr lang="zh-CN" altLang="en-US" sz="2400" b="1" kern="500" spc="225" dirty="0">
                <a:solidFill>
                  <a:schemeClr val="bg1"/>
                </a:solidFill>
                <a:latin typeface="+mn-ea"/>
              </a:rPr>
              <a:t>分布式存储系统</a:t>
            </a:r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Megastore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02285" y="1371628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传统的关系型数据库不合适的三个原因</a:t>
            </a:r>
          </a:p>
        </p:txBody>
      </p:sp>
      <p:sp>
        <p:nvSpPr>
          <p:cNvPr id="8" name="矩形 7"/>
          <p:cNvSpPr/>
          <p:nvPr/>
        </p:nvSpPr>
        <p:spPr>
          <a:xfrm>
            <a:off x="357188" y="1872577"/>
            <a:ext cx="8507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传统的关系型数据库是通过连接（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）来满足用户的需求的，但是就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Megastore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而言，这种数据模型是不合适的，主要有以下三个原因：</a:t>
            </a:r>
          </a:p>
        </p:txBody>
      </p:sp>
      <p:sp>
        <p:nvSpPr>
          <p:cNvPr id="9" name="矩形 8"/>
          <p:cNvSpPr/>
          <p:nvPr/>
        </p:nvSpPr>
        <p:spPr>
          <a:xfrm>
            <a:off x="420852" y="2586973"/>
            <a:ext cx="811048" cy="1041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 </a:t>
            </a:r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231900" y="2586973"/>
            <a:ext cx="7551453" cy="1041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对于高负载的交互式应用来说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最关注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的是可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预期的性能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提升，而不是提供一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种代价高昂的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查询语言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</p:txBody>
      </p:sp>
      <p:sp>
        <p:nvSpPr>
          <p:cNvPr id="12" name="矩形 11"/>
          <p:cNvSpPr/>
          <p:nvPr/>
        </p:nvSpPr>
        <p:spPr>
          <a:xfrm>
            <a:off x="420852" y="3764501"/>
            <a:ext cx="811048" cy="10414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231900" y="3764501"/>
            <a:ext cx="7551453" cy="1041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Megastore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所面对的应用是读远多于写，因此好的选择是将读操作所需要做的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工作，尽可能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地转移到写操作上</a:t>
            </a:r>
          </a:p>
        </p:txBody>
      </p:sp>
      <p:sp>
        <p:nvSpPr>
          <p:cNvPr id="14" name="矩形 13"/>
          <p:cNvSpPr/>
          <p:nvPr/>
        </p:nvSpPr>
        <p:spPr>
          <a:xfrm>
            <a:off x="420852" y="4942030"/>
            <a:ext cx="811048" cy="1041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1231900" y="4942030"/>
            <a:ext cx="7551453" cy="1041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Bigtable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键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值存储系统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中，存储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和查询级联数据（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Hierarchical Data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）很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方便的 </a:t>
            </a:r>
          </a:p>
        </p:txBody>
      </p:sp>
      <p:sp>
        <p:nvSpPr>
          <p:cNvPr id="6" name="矩形 5"/>
          <p:cNvSpPr/>
          <p:nvPr/>
        </p:nvSpPr>
        <p:spPr>
          <a:xfrm>
            <a:off x="420852" y="804253"/>
            <a:ext cx="1912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6"/>
                </a:solidFill>
                <a:latin typeface="+mn-ea"/>
              </a:rPr>
              <a:t>4</a:t>
            </a:r>
            <a:r>
              <a:rPr lang="zh-CN" altLang="en-US" sz="2400" b="1" dirty="0" smtClean="0">
                <a:solidFill>
                  <a:schemeClr val="accent6"/>
                </a:solidFill>
                <a:latin typeface="+mn-ea"/>
              </a:rPr>
              <a:t>、数据模型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701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8" r="20026"/>
          <a:stretch/>
        </p:blipFill>
        <p:spPr>
          <a:xfrm>
            <a:off x="520699" y="1659412"/>
            <a:ext cx="2921001" cy="366242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20699" y="2776530"/>
            <a:ext cx="2921001" cy="142018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116</a:t>
            </a:fld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矩形 5"/>
          <p:cNvSpPr/>
          <p:nvPr/>
        </p:nvSpPr>
        <p:spPr>
          <a:xfrm>
            <a:off x="3841310" y="1659412"/>
            <a:ext cx="4756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同关系型数据库一样，</a:t>
            </a:r>
            <a:r>
              <a:rPr lang="en-US" altLang="zh-CN" dirty="0"/>
              <a:t>Megastore</a:t>
            </a:r>
            <a:r>
              <a:rPr lang="zh-CN" altLang="en-US" dirty="0"/>
              <a:t>的</a:t>
            </a:r>
            <a:r>
              <a:rPr lang="zh-CN" altLang="en-US" dirty="0" smtClean="0"/>
              <a:t>数据模型是在</a:t>
            </a:r>
            <a:r>
              <a:rPr lang="zh-CN" altLang="en-US" dirty="0"/>
              <a:t>模式（</a:t>
            </a:r>
            <a:r>
              <a:rPr lang="en-US" altLang="zh-CN" dirty="0"/>
              <a:t>schema</a:t>
            </a:r>
            <a:r>
              <a:rPr lang="zh-CN" altLang="en-US" dirty="0"/>
              <a:t>）中</a:t>
            </a:r>
            <a:r>
              <a:rPr lang="zh-CN" altLang="en-US" dirty="0" smtClean="0"/>
              <a:t>定义，且是强类型（</a:t>
            </a:r>
            <a:r>
              <a:rPr lang="en-US" altLang="zh-CN" dirty="0"/>
              <a:t>strongly typed</a:t>
            </a:r>
            <a:r>
              <a:rPr lang="zh-CN" altLang="en-US" dirty="0"/>
              <a:t>）</a:t>
            </a:r>
          </a:p>
        </p:txBody>
      </p:sp>
      <p:sp>
        <p:nvSpPr>
          <p:cNvPr id="7" name="矩形 6"/>
          <p:cNvSpPr/>
          <p:nvPr/>
        </p:nvSpPr>
        <p:spPr>
          <a:xfrm>
            <a:off x="3841310" y="3017774"/>
            <a:ext cx="4756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每个</a:t>
            </a:r>
            <a:r>
              <a:rPr lang="zh-CN" altLang="en-US" dirty="0" smtClean="0"/>
              <a:t>模式由</a:t>
            </a:r>
            <a:r>
              <a:rPr lang="zh-CN" altLang="en-US" dirty="0"/>
              <a:t>一系列的表（</a:t>
            </a:r>
            <a:r>
              <a:rPr lang="en-US" altLang="zh-CN" dirty="0"/>
              <a:t>tables</a:t>
            </a:r>
            <a:r>
              <a:rPr lang="zh-CN" altLang="en-US" dirty="0"/>
              <a:t>）构成，表又包含有一系列的实体（</a:t>
            </a:r>
            <a:r>
              <a:rPr lang="en-US" altLang="zh-CN" dirty="0"/>
              <a:t>entities</a:t>
            </a:r>
            <a:r>
              <a:rPr lang="zh-CN" altLang="en-US" dirty="0"/>
              <a:t>），每实体中包含一系列属性（</a:t>
            </a:r>
            <a:r>
              <a:rPr lang="en-US" altLang="zh-CN" dirty="0"/>
              <a:t>properties</a:t>
            </a:r>
            <a:r>
              <a:rPr lang="zh-CN" altLang="en-US" dirty="0"/>
              <a:t>）</a:t>
            </a:r>
          </a:p>
        </p:txBody>
      </p:sp>
      <p:sp>
        <p:nvSpPr>
          <p:cNvPr id="10" name="矩形 9"/>
          <p:cNvSpPr/>
          <p:nvPr/>
        </p:nvSpPr>
        <p:spPr>
          <a:xfrm>
            <a:off x="3841310" y="4376136"/>
            <a:ext cx="5023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属性可以是字符型</a:t>
            </a:r>
            <a:r>
              <a:rPr lang="zh-CN" altLang="en-US" dirty="0"/>
              <a:t>（</a:t>
            </a:r>
            <a:r>
              <a:rPr lang="en-US" altLang="zh-CN" dirty="0"/>
              <a:t>strings</a:t>
            </a:r>
            <a:r>
              <a:rPr lang="zh-CN" altLang="en-US" dirty="0"/>
              <a:t>）、数字类型（</a:t>
            </a:r>
            <a:r>
              <a:rPr lang="en-US" altLang="zh-CN" dirty="0"/>
              <a:t>numbers</a:t>
            </a:r>
            <a:r>
              <a:rPr lang="zh-CN" altLang="en-US" dirty="0"/>
              <a:t>）或者</a:t>
            </a:r>
            <a:r>
              <a:rPr lang="en-US" altLang="zh-CN" dirty="0"/>
              <a:t>Google</a:t>
            </a:r>
            <a:r>
              <a:rPr lang="zh-CN" altLang="en-US" dirty="0"/>
              <a:t>的</a:t>
            </a:r>
            <a:r>
              <a:rPr lang="en-US" altLang="zh-CN" dirty="0"/>
              <a:t>Protocol Buffers</a:t>
            </a:r>
            <a:r>
              <a:rPr lang="zh-CN" altLang="en-US" dirty="0"/>
              <a:t>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2684" y="2789230"/>
            <a:ext cx="27975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Google</a:t>
            </a:r>
            <a:r>
              <a:rPr lang="zh-CN" altLang="en-US" sz="2400" dirty="0">
                <a:solidFill>
                  <a:schemeClr val="bg1"/>
                </a:solidFill>
              </a:rPr>
              <a:t>团队设计的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rgbClr val="FFC000"/>
                </a:solidFill>
              </a:rPr>
              <a:t>Megastore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数据模型</a:t>
            </a:r>
          </a:p>
        </p:txBody>
      </p:sp>
      <p:sp>
        <p:nvSpPr>
          <p:cNvPr id="19" name="矩形 18"/>
          <p:cNvSpPr/>
          <p:nvPr/>
        </p:nvSpPr>
        <p:spPr>
          <a:xfrm>
            <a:off x="3695700" y="1659412"/>
            <a:ext cx="145610" cy="92333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695700" y="2989284"/>
            <a:ext cx="145610" cy="92333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695700" y="4387228"/>
            <a:ext cx="145610" cy="92333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87417" y="107693"/>
            <a:ext cx="5141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2.5 </a:t>
            </a:r>
            <a:r>
              <a:rPr lang="zh-CN" altLang="en-US" sz="2400" b="1" kern="500" spc="225" dirty="0">
                <a:solidFill>
                  <a:schemeClr val="bg1"/>
                </a:solidFill>
                <a:latin typeface="+mn-ea"/>
              </a:rPr>
              <a:t>分布式存储系统</a:t>
            </a:r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Megastore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25335" y="761515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细粒度</a:t>
            </a:r>
            <a:r>
              <a:rPr lang="zh-CN" altLang="en-US" sz="2400" b="1" dirty="0"/>
              <a:t>控制的数据模型和</a:t>
            </a:r>
            <a:r>
              <a:rPr lang="zh-CN" altLang="en-US" sz="2400" b="1" dirty="0" smtClean="0"/>
              <a:t>模式语言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22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117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99253" y="811034"/>
            <a:ext cx="3661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照片共享</a:t>
            </a:r>
            <a:r>
              <a:rPr lang="zh-CN" altLang="en-US" sz="2400" b="1" dirty="0" smtClean="0"/>
              <a:t>服务</a:t>
            </a:r>
            <a:r>
              <a:rPr lang="zh-CN" altLang="en-US" sz="2400" b="1" dirty="0"/>
              <a:t>的</a:t>
            </a:r>
            <a:r>
              <a:rPr lang="zh-CN" altLang="en-US" sz="2400" b="1" dirty="0" smtClean="0"/>
              <a:t>数据模型 </a:t>
            </a:r>
            <a:endParaRPr lang="zh-CN" altLang="en-US" sz="2400" b="1" dirty="0"/>
          </a:p>
        </p:txBody>
      </p:sp>
      <p:sp>
        <p:nvSpPr>
          <p:cNvPr id="5" name="椭圆 4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5" name="Picture 8" descr="t2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17" y="1330232"/>
            <a:ext cx="4198918" cy="4461350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693186" y="1435264"/>
            <a:ext cx="42222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所有表要么是根表，要么是子表，子表有一个参照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根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表的外键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是一个子表，它声明一个外键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user_id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则是一个根表，一个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Megastore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实例中可以有若干个不同的根表，表示不同类型的实体组集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00600" y="3942438"/>
            <a:ext cx="4114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三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种属性：必须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的（如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user_id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）、可选的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（如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thumbnail_url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）、可重复类型的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属性。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photo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中可重复的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，意味着一个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photo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中允许同时出现多个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属性。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87417" y="107693"/>
            <a:ext cx="5141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2.5 </a:t>
            </a:r>
            <a:r>
              <a:rPr lang="zh-CN" altLang="en-US" sz="2400" b="1" kern="500" spc="225" dirty="0">
                <a:solidFill>
                  <a:schemeClr val="bg1"/>
                </a:solidFill>
                <a:latin typeface="+mn-ea"/>
              </a:rPr>
              <a:t>分布式存储系统</a:t>
            </a:r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Megastore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968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118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99253" y="811034"/>
            <a:ext cx="2467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Megastore</a:t>
            </a:r>
            <a:r>
              <a:rPr lang="zh-CN" altLang="en-US" sz="2400" b="1" dirty="0"/>
              <a:t>索引</a:t>
            </a:r>
          </a:p>
        </p:txBody>
      </p:sp>
      <p:sp>
        <p:nvSpPr>
          <p:cNvPr id="5" name="椭圆 4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矩形 5"/>
          <p:cNvSpPr/>
          <p:nvPr/>
        </p:nvSpPr>
        <p:spPr>
          <a:xfrm>
            <a:off x="536044" y="1645711"/>
            <a:ext cx="923330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局部索引</a:t>
            </a:r>
          </a:p>
        </p:txBody>
      </p:sp>
      <p:sp>
        <p:nvSpPr>
          <p:cNvPr id="7" name="矩形 6"/>
          <p:cNvSpPr/>
          <p:nvPr/>
        </p:nvSpPr>
        <p:spPr>
          <a:xfrm>
            <a:off x="1626795" y="1645710"/>
            <a:ext cx="38025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定义在单个实体组中，作用域仅限于单个实体组（ 如</a:t>
            </a:r>
            <a:r>
              <a:rPr lang="en-US" altLang="zh-CN" dirty="0" err="1"/>
              <a:t>PhotosByTime</a:t>
            </a:r>
            <a:r>
              <a:rPr lang="en-US" altLang="zh-CN" dirty="0"/>
              <a:t> </a:t>
            </a:r>
            <a:r>
              <a:rPr lang="zh-CN" altLang="en-US" dirty="0"/>
              <a:t>）</a:t>
            </a:r>
          </a:p>
        </p:txBody>
      </p:sp>
      <p:sp>
        <p:nvSpPr>
          <p:cNvPr id="10" name="矩形 9"/>
          <p:cNvSpPr/>
          <p:nvPr/>
        </p:nvSpPr>
        <p:spPr>
          <a:xfrm>
            <a:off x="1626795" y="3761450"/>
            <a:ext cx="38025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可以横跨多个实体组集进行数据读取操作（ 如</a:t>
            </a:r>
            <a:r>
              <a:rPr lang="en-US" altLang="zh-CN" dirty="0" err="1"/>
              <a:t>PhotosByTag</a:t>
            </a:r>
            <a:r>
              <a:rPr lang="en-US" altLang="zh-CN" dirty="0"/>
              <a:t> </a:t>
            </a:r>
            <a:r>
              <a:rPr lang="zh-CN" altLang="en-US" dirty="0"/>
              <a:t>）</a:t>
            </a:r>
          </a:p>
        </p:txBody>
      </p:sp>
      <p:sp>
        <p:nvSpPr>
          <p:cNvPr id="26" name="矩形 25"/>
          <p:cNvSpPr/>
          <p:nvPr/>
        </p:nvSpPr>
        <p:spPr>
          <a:xfrm>
            <a:off x="536044" y="3761450"/>
            <a:ext cx="923330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全局索引</a:t>
            </a:r>
          </a:p>
        </p:txBody>
      </p:sp>
      <p:sp>
        <p:nvSpPr>
          <p:cNvPr id="19" name="矩形 18"/>
          <p:cNvSpPr/>
          <p:nvPr/>
        </p:nvSpPr>
        <p:spPr>
          <a:xfrm>
            <a:off x="187417" y="107693"/>
            <a:ext cx="5141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2.5 </a:t>
            </a:r>
            <a:r>
              <a:rPr lang="zh-CN" altLang="en-US" sz="2400" b="1" kern="500" spc="225" dirty="0">
                <a:solidFill>
                  <a:schemeClr val="bg1"/>
                </a:solidFill>
                <a:latin typeface="+mn-ea"/>
              </a:rPr>
              <a:t>分布式存储系统</a:t>
            </a:r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Megastore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Picture 8" descr="t2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738" y="1672442"/>
            <a:ext cx="3135420" cy="3331383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198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119</a:t>
            </a:fld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14100" y="1418551"/>
            <a:ext cx="3917663" cy="4013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+mn-ea"/>
              </a:rPr>
              <a:t>STORING</a:t>
            </a:r>
            <a:r>
              <a:rPr lang="zh-CN" altLang="en-US" sz="1600" dirty="0" smtClean="0">
                <a:latin typeface="+mn-ea"/>
              </a:rPr>
              <a:t>子句（</a:t>
            </a:r>
            <a:r>
              <a:rPr lang="en-US" altLang="zh-CN" sz="1600" dirty="0">
                <a:latin typeface="+mn-ea"/>
              </a:rPr>
              <a:t>STORING Clause</a:t>
            </a:r>
            <a:r>
              <a:rPr lang="zh-CN" altLang="en-US" sz="1600" dirty="0">
                <a:latin typeface="+mn-ea"/>
              </a:rPr>
              <a:t>）</a:t>
            </a:r>
          </a:p>
        </p:txBody>
      </p:sp>
      <p:sp>
        <p:nvSpPr>
          <p:cNvPr id="33" name="矩形 32"/>
          <p:cNvSpPr/>
          <p:nvPr/>
        </p:nvSpPr>
        <p:spPr>
          <a:xfrm>
            <a:off x="214100" y="2961096"/>
            <a:ext cx="3917663" cy="4637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/>
              <a:t>可重复的</a:t>
            </a:r>
            <a:r>
              <a:rPr lang="zh-CN" altLang="en-US" sz="2000" dirty="0" smtClean="0"/>
              <a:t>索引</a:t>
            </a:r>
            <a:r>
              <a:rPr lang="zh-CN" altLang="en-US" sz="1600" dirty="0" smtClean="0"/>
              <a:t>（</a:t>
            </a:r>
            <a:r>
              <a:rPr lang="en-US" altLang="zh-CN" sz="1600" dirty="0"/>
              <a:t>Repeated Indexes</a:t>
            </a:r>
            <a:r>
              <a:rPr lang="zh-CN" altLang="en-US" sz="1600" dirty="0"/>
              <a:t>）</a:t>
            </a:r>
          </a:p>
        </p:txBody>
      </p:sp>
      <p:sp>
        <p:nvSpPr>
          <p:cNvPr id="34" name="矩形 33"/>
          <p:cNvSpPr/>
          <p:nvPr/>
        </p:nvSpPr>
        <p:spPr>
          <a:xfrm>
            <a:off x="214099" y="4179056"/>
            <a:ext cx="3917663" cy="4590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/>
              <a:t>内联</a:t>
            </a:r>
            <a:r>
              <a:rPr lang="zh-CN" altLang="en-US" sz="2000" dirty="0" smtClean="0"/>
              <a:t>索引</a:t>
            </a:r>
            <a:r>
              <a:rPr lang="zh-CN" altLang="en-US" sz="1600" dirty="0" smtClean="0"/>
              <a:t>（</a:t>
            </a:r>
            <a:r>
              <a:rPr lang="en-US" altLang="zh-CN" sz="1600" dirty="0"/>
              <a:t>Inline Indexes</a:t>
            </a:r>
            <a:r>
              <a:rPr lang="zh-CN" altLang="en-US" sz="1600" dirty="0"/>
              <a:t>）</a:t>
            </a:r>
          </a:p>
        </p:txBody>
      </p:sp>
      <p:sp>
        <p:nvSpPr>
          <p:cNvPr id="19" name="矩形 18"/>
          <p:cNvSpPr/>
          <p:nvPr/>
        </p:nvSpPr>
        <p:spPr>
          <a:xfrm>
            <a:off x="187417" y="107693"/>
            <a:ext cx="5141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2.5 </a:t>
            </a:r>
            <a:r>
              <a:rPr lang="zh-CN" altLang="en-US" sz="2400" b="1" kern="500" spc="225" dirty="0">
                <a:solidFill>
                  <a:schemeClr val="bg1"/>
                </a:solidFill>
                <a:latin typeface="+mn-ea"/>
              </a:rPr>
              <a:t>分布式存储系统</a:t>
            </a:r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Megastore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Picture 8" descr="t2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59" y="1485694"/>
            <a:ext cx="3135420" cy="3331383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51080" y="89774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/>
              <a:t>额外特性</a:t>
            </a:r>
          </a:p>
        </p:txBody>
      </p:sp>
      <p:sp>
        <p:nvSpPr>
          <p:cNvPr id="18" name="矩形 17"/>
          <p:cNvSpPr/>
          <p:nvPr/>
        </p:nvSpPr>
        <p:spPr>
          <a:xfrm>
            <a:off x="187417" y="1808496"/>
            <a:ext cx="55854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索引中</a:t>
            </a:r>
            <a:r>
              <a:rPr lang="zh-CN" altLang="en-US" dirty="0" smtClean="0"/>
              <a:t>增加</a:t>
            </a:r>
            <a:r>
              <a:rPr lang="en-US" altLang="zh-CN" dirty="0" smtClean="0"/>
              <a:t>STORING</a:t>
            </a:r>
            <a:r>
              <a:rPr lang="zh-CN" altLang="en-US" dirty="0" smtClean="0"/>
              <a:t>子句，应用程序存储了一些额外的属性，但能更快从基本表中得到所需内容。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51080" y="3382743"/>
            <a:ext cx="5382638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对可重复属性建立索引，</a:t>
            </a:r>
            <a:r>
              <a:rPr lang="zh-CN" altLang="en-US" dirty="0"/>
              <a:t>对子</a:t>
            </a:r>
            <a:r>
              <a:rPr lang="zh-CN" altLang="en-US" dirty="0" smtClean="0"/>
              <a:t>表的检索非常有效。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82293" y="4680893"/>
            <a:ext cx="55905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从子实体从提取信息片段，并将这些片段存储于父实体中，加快读取速度。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337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399253" y="807691"/>
            <a:ext cx="2313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6"/>
                </a:solidFill>
              </a:rPr>
              <a:t>GFS</a:t>
            </a:r>
            <a:r>
              <a:rPr lang="zh-CN" altLang="en-US" sz="2400" b="1" dirty="0">
                <a:solidFill>
                  <a:schemeClr val="accent6"/>
                </a:solidFill>
              </a:rPr>
              <a:t>的实现机制</a:t>
            </a:r>
          </a:p>
        </p:txBody>
      </p:sp>
      <p:sp>
        <p:nvSpPr>
          <p:cNvPr id="3" name="椭圆 2"/>
          <p:cNvSpPr/>
          <p:nvPr/>
        </p:nvSpPr>
        <p:spPr>
          <a:xfrm>
            <a:off x="293525" y="953997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圆角矩形 1"/>
          <p:cNvSpPr/>
          <p:nvPr/>
        </p:nvSpPr>
        <p:spPr>
          <a:xfrm>
            <a:off x="516102" y="1341214"/>
            <a:ext cx="8237374" cy="1425069"/>
          </a:xfrm>
          <a:prstGeom prst="roundRect">
            <a:avLst>
              <a:gd name="adj" fmla="val 974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809167" y="1322367"/>
            <a:ext cx="7531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客户端</a:t>
            </a:r>
            <a:r>
              <a:rPr lang="zh-CN" altLang="en-US" sz="2000" dirty="0">
                <a:solidFill>
                  <a:srgbClr val="B3DC4C"/>
                </a:solidFill>
                <a:latin typeface="+mn-ea"/>
              </a:rPr>
              <a:t>首先访问</a:t>
            </a:r>
            <a:r>
              <a:rPr lang="en-US" altLang="zh-CN" sz="2000" dirty="0">
                <a:solidFill>
                  <a:srgbClr val="B3DC4C"/>
                </a:solidFill>
                <a:latin typeface="+mn-ea"/>
              </a:rPr>
              <a:t>Master</a:t>
            </a:r>
            <a:r>
              <a:rPr lang="zh-CN" altLang="en-US" sz="2000" dirty="0">
                <a:solidFill>
                  <a:srgbClr val="B3DC4C"/>
                </a:solidFill>
                <a:latin typeface="+mn-ea"/>
              </a:rPr>
              <a:t>节点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，获取交互的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Chunk Server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信息，</a:t>
            </a:r>
            <a:r>
              <a:rPr lang="zh-CN" altLang="en-US" sz="2000" dirty="0">
                <a:solidFill>
                  <a:srgbClr val="B3DC4C"/>
                </a:solidFill>
                <a:latin typeface="+mn-ea"/>
              </a:rPr>
              <a:t>然后访问这些</a:t>
            </a:r>
            <a:r>
              <a:rPr lang="en-US" altLang="zh-CN" sz="2000" dirty="0">
                <a:solidFill>
                  <a:srgbClr val="B3DC4C"/>
                </a:solidFill>
                <a:latin typeface="+mn-ea"/>
              </a:rPr>
              <a:t>Chunk Server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，完成数据存取工作。这种设计方法实现了</a:t>
            </a:r>
            <a:r>
              <a:rPr lang="zh-CN" altLang="en-US" sz="2000" dirty="0">
                <a:solidFill>
                  <a:srgbClr val="B3DC4C"/>
                </a:solidFill>
                <a:latin typeface="+mn-ea"/>
              </a:rPr>
              <a:t>控制流和数据流的分离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。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516102" y="2994996"/>
            <a:ext cx="8237374" cy="903114"/>
          </a:xfrm>
          <a:prstGeom prst="roundRect">
            <a:avLst>
              <a:gd name="adj" fmla="val 183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809167" y="2936506"/>
            <a:ext cx="78739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Client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Master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之间</a:t>
            </a:r>
            <a:r>
              <a:rPr lang="zh-CN" altLang="en-US" sz="2000" dirty="0">
                <a:solidFill>
                  <a:srgbClr val="B3DC4C"/>
                </a:solidFill>
                <a:latin typeface="+mn-ea"/>
              </a:rPr>
              <a:t>只有控制流，而无数据流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，极大地降低了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Master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的负载。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516102" y="4156928"/>
            <a:ext cx="8237374" cy="1641405"/>
          </a:xfrm>
          <a:prstGeom prst="roundRect">
            <a:avLst>
              <a:gd name="adj" fmla="val 783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/>
          <p:cNvSpPr/>
          <p:nvPr/>
        </p:nvSpPr>
        <p:spPr>
          <a:xfrm>
            <a:off x="809168" y="4153609"/>
            <a:ext cx="79443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Client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Chunk Server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之间直接传输数据流，同时由于文件被分成多个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Chunk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进行分布式存储，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Client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可以同时访问多个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Chunk Server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，从而使得</a:t>
            </a:r>
            <a:r>
              <a:rPr lang="zh-CN" altLang="en-US" sz="2000" dirty="0">
                <a:solidFill>
                  <a:srgbClr val="B3DC4C"/>
                </a:solidFill>
                <a:latin typeface="+mn-ea"/>
              </a:rPr>
              <a:t>整个系统的</a:t>
            </a:r>
            <a:r>
              <a:rPr lang="en-US" altLang="zh-CN" sz="2000" dirty="0">
                <a:solidFill>
                  <a:srgbClr val="B3DC4C"/>
                </a:solidFill>
                <a:latin typeface="+mn-ea"/>
              </a:rPr>
              <a:t>I/O</a:t>
            </a:r>
            <a:r>
              <a:rPr lang="zh-CN" altLang="en-US" sz="2000" dirty="0">
                <a:solidFill>
                  <a:srgbClr val="B3DC4C"/>
                </a:solidFill>
                <a:latin typeface="+mn-ea"/>
              </a:rPr>
              <a:t>高度并行，系统整体性能得到提高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。 </a:t>
            </a:r>
          </a:p>
        </p:txBody>
      </p:sp>
      <p:sp>
        <p:nvSpPr>
          <p:cNvPr id="34" name="椭圆 33"/>
          <p:cNvSpPr/>
          <p:nvPr/>
        </p:nvSpPr>
        <p:spPr>
          <a:xfrm>
            <a:off x="708107" y="1594304"/>
            <a:ext cx="127327" cy="127327"/>
          </a:xfrm>
          <a:prstGeom prst="ellipse">
            <a:avLst/>
          </a:prstGeom>
          <a:solidFill>
            <a:srgbClr val="B3D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5" name="椭圆 34"/>
          <p:cNvSpPr/>
          <p:nvPr/>
        </p:nvSpPr>
        <p:spPr>
          <a:xfrm>
            <a:off x="708107" y="3176682"/>
            <a:ext cx="127327" cy="127327"/>
          </a:xfrm>
          <a:prstGeom prst="ellipse">
            <a:avLst/>
          </a:prstGeom>
          <a:solidFill>
            <a:srgbClr val="B3D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6" name="椭圆 35"/>
          <p:cNvSpPr/>
          <p:nvPr/>
        </p:nvSpPr>
        <p:spPr>
          <a:xfrm>
            <a:off x="708107" y="4368696"/>
            <a:ext cx="127327" cy="127327"/>
          </a:xfrm>
          <a:prstGeom prst="ellipse">
            <a:avLst/>
          </a:prstGeom>
          <a:solidFill>
            <a:srgbClr val="B3D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99435" y="96020"/>
            <a:ext cx="416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Google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414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120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99253" y="811034"/>
            <a:ext cx="3103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Bigtable</a:t>
            </a:r>
            <a:r>
              <a:rPr lang="zh-CN" altLang="en-US" sz="2400" b="1" dirty="0"/>
              <a:t>中存储情况 </a:t>
            </a:r>
          </a:p>
        </p:txBody>
      </p:sp>
      <p:sp>
        <p:nvSpPr>
          <p:cNvPr id="5" name="椭圆 4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aphicFrame>
        <p:nvGraphicFramePr>
          <p:cNvPr id="19" name="Group 18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5354610"/>
              </p:ext>
            </p:extLst>
          </p:nvPr>
        </p:nvGraphicFramePr>
        <p:xfrm>
          <a:off x="399253" y="1876015"/>
          <a:ext cx="8382000" cy="2714175"/>
        </p:xfrm>
        <a:graphic>
          <a:graphicData uri="http://schemas.openxmlformats.org/drawingml/2006/table">
            <a:tbl>
              <a:tblPr/>
              <a:tblGrid>
                <a:gridCol w="2126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1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31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2835">
                <a:tc>
                  <a:txBody>
                    <a:bodyPr/>
                    <a:lstStyle>
                      <a:lvl1pPr marL="288925" indent="-288925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 sz="21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519113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712788" indent="-192088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954088" indent="-2413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1184275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16414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0986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25558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0130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8925" marR="0" lvl="0" indent="-288925" algn="ctr" defTabSz="9128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28900" algn="ctr"/>
                          <a:tab pos="5292725" algn="r"/>
                        </a:tabLst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行键（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Row Key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>
                      <a:lvl1pPr marL="288925" indent="-288925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 sz="21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519113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712788" indent="-192088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954088" indent="-2413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1184275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16414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0986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25558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0130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8925" marR="0" lvl="0" indent="-288925" algn="ctr" defTabSz="9128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28900" algn="ctr"/>
                          <a:tab pos="5292725" algn="r"/>
                        </a:tabLst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User.name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>
                      <a:lvl1pPr marL="288925" indent="-288925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 sz="21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519113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712788" indent="-192088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954088" indent="-2413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1184275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16414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0986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25558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0130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8925" marR="0" lvl="0" indent="-288925" algn="ctr" defTabSz="9128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28900" algn="ctr"/>
                          <a:tab pos="5292725" algn="r"/>
                        </a:tabLst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Photo.time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>
                      <a:lvl1pPr marL="288925" indent="-288925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 sz="21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519113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712788" indent="-192088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954088" indent="-2413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1184275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16414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0986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25558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0130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8925" marR="0" lvl="0" indent="-288925" algn="ctr" defTabSz="9128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28900" algn="ctr"/>
                          <a:tab pos="5292725" algn="r"/>
                        </a:tabLst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Photo.tag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>
                      <a:lvl1pPr marL="288925" indent="-288925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 sz="21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519113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712788" indent="-192088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954088" indent="-2413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1184275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16414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0986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25558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0130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8925" marR="0" lvl="0" indent="-288925" algn="ctr" defTabSz="9128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28900" algn="ctr"/>
                          <a:tab pos="5292725" algn="r"/>
                        </a:tabLst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Photo._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url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835">
                <a:tc>
                  <a:txBody>
                    <a:bodyPr/>
                    <a:lstStyle>
                      <a:lvl1pPr marL="288925" indent="-288925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 sz="21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519113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712788" indent="-192088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954088" indent="-2413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1184275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16414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0986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25558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0130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8925" marR="0" lvl="0" indent="-288925" algn="l" defTabSz="9128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28900" algn="ctr"/>
                          <a:tab pos="5292725" algn="r"/>
                        </a:tabLst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101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8925" indent="-288925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 sz="21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519113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712788" indent="-192088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954088" indent="-2413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1184275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16414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0986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25558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0130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8925" marR="0" lvl="0" indent="-288925" algn="l" defTabSz="9128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28900" algn="ctr"/>
                          <a:tab pos="5292725" algn="r"/>
                        </a:tabLst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John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290513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5207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712788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955675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14128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18700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23272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27844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2813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290513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5207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712788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955675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14128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18700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23272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27844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2813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290513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5207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712788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955675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14128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18700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23272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27844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2813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835">
                <a:tc>
                  <a:txBody>
                    <a:bodyPr/>
                    <a:lstStyle>
                      <a:lvl1pPr marL="288925" indent="-288925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 sz="21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519113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712788" indent="-192088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954088" indent="-2413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1184275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16414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0986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25558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0130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8925" marR="0" lvl="0" indent="-288925" algn="l" defTabSz="9128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28900" algn="ctr"/>
                          <a:tab pos="5292725" algn="r"/>
                        </a:tabLst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101,500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290513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5207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712788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955675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14128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18700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23272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27844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2813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8925" indent="-288925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 sz="21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519113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712788" indent="-192088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954088" indent="-2413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1184275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16414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0986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25558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0130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8925" marR="0" lvl="0" indent="-288925" algn="l" defTabSz="9128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28900" algn="ctr"/>
                          <a:tab pos="5292725" algn="r"/>
                        </a:tabLst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12:30:01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8925" indent="-288925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 sz="21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519113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712788" indent="-192088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954088" indent="-2413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1184275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16414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0986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25558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0130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8925" marR="0" lvl="0" indent="-288925" algn="l" defTabSz="9128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28900" algn="ctr"/>
                          <a:tab pos="5292725" algn="r"/>
                        </a:tabLst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Dinner, Paris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8925" indent="-288925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 sz="21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519113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712788" indent="-192088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954088" indent="-2413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1184275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16414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0986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25558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0130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8925" marR="0" lvl="0" indent="-288925" algn="l" defTabSz="9128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28900" algn="ctr"/>
                          <a:tab pos="5292725" algn="r"/>
                        </a:tabLst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835">
                <a:tc>
                  <a:txBody>
                    <a:bodyPr/>
                    <a:lstStyle>
                      <a:lvl1pPr marL="288925" indent="-288925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 sz="21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519113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712788" indent="-192088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954088" indent="-2413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1184275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16414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0986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25558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0130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8925" marR="0" lvl="0" indent="-288925" algn="l" defTabSz="9128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28900" algn="ctr"/>
                          <a:tab pos="5292725" algn="r"/>
                        </a:tabLst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101,502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290513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5207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712788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955675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14128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18700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23272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27844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2813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8925" indent="-288925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 sz="21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519113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712788" indent="-192088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954088" indent="-2413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1184275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16414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0986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25558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0130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8925" marR="0" lvl="0" indent="-288925" algn="l" defTabSz="9128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28900" algn="ctr"/>
                          <a:tab pos="5292725" algn="r"/>
                        </a:tabLst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12:15:22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8925" indent="-288925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 sz="21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519113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712788" indent="-192088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954088" indent="-2413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1184275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16414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0986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25558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0130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8925" marR="0" lvl="0" indent="-288925" algn="l" defTabSz="9128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28900" algn="ctr"/>
                          <a:tab pos="5292725" algn="r"/>
                        </a:tabLst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Betty, Paris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8925" indent="-288925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 sz="21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519113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712788" indent="-192088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954088" indent="-2413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1184275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16414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0986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25558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0130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8925" marR="0" lvl="0" indent="-288925" algn="l" defTabSz="9128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28900" algn="ctr"/>
                          <a:tab pos="5292725" algn="r"/>
                        </a:tabLst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…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835">
                <a:tc>
                  <a:txBody>
                    <a:bodyPr/>
                    <a:lstStyle>
                      <a:lvl1pPr marL="288925" indent="-288925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 sz="21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519113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712788" indent="-192088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954088" indent="-2413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1184275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16414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0986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25558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0130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8925" marR="0" lvl="0" indent="-288925" algn="l" defTabSz="9128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28900" algn="ctr"/>
                          <a:tab pos="5292725" algn="r"/>
                        </a:tabLst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102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8925" indent="-288925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 sz="21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519113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712788" indent="-192088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954088" indent="-2413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1184275" indent="-2286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16414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0986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25558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013075" indent="-228600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2628900" algn="ctr"/>
                          <a:tab pos="5292725" algn="r"/>
                        </a:tabLs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8925" marR="0" lvl="0" indent="-288925" algn="l" defTabSz="9128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28900" algn="ctr"/>
                          <a:tab pos="5292725" algn="r"/>
                        </a:tabLst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Mary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290513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5207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712788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955675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14128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18700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23272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27844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2813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290513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5207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712788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955675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14128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18700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23272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27844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2813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290513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520700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712788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955675" defTabSz="912813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14128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18700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23272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2784475" defTabSz="912813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2813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399253" y="4866642"/>
            <a:ext cx="8396404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Bigtable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的列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名是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表名和属性名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结合得到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）不同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表中实体可存储在同一个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Bigtable</a:t>
            </a:r>
            <a:r>
              <a:rPr lang="zh-CN" altLang="en-US" sz="2000" dirty="0">
                <a:solidFill>
                  <a:srgbClr val="FF0000"/>
                </a:solidFill>
              </a:rPr>
              <a:t>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</a:t>
            </a:r>
          </a:p>
        </p:txBody>
      </p:sp>
      <p:sp>
        <p:nvSpPr>
          <p:cNvPr id="8" name="矩形 7"/>
          <p:cNvSpPr/>
          <p:nvPr/>
        </p:nvSpPr>
        <p:spPr>
          <a:xfrm>
            <a:off x="187417" y="107693"/>
            <a:ext cx="5141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2.5 </a:t>
            </a:r>
            <a:r>
              <a:rPr lang="zh-CN" altLang="en-US" sz="2400" b="1" kern="500" spc="225" dirty="0">
                <a:solidFill>
                  <a:schemeClr val="bg1"/>
                </a:solidFill>
                <a:latin typeface="+mn-ea"/>
              </a:rPr>
              <a:t>分布式存储系统</a:t>
            </a:r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Megastore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0852" y="1345647"/>
            <a:ext cx="435850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Megastore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中的实体组存储在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Bigtable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7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499789" y="2556022"/>
            <a:ext cx="5502613" cy="1068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499788" y="3718647"/>
            <a:ext cx="5502613" cy="1068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499788" y="4889256"/>
            <a:ext cx="5502613" cy="1068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121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971679" y="2058250"/>
            <a:ext cx="3698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Megastore</a:t>
            </a:r>
            <a:r>
              <a:rPr lang="zh-CN" altLang="en-US" sz="2400" b="1" dirty="0"/>
              <a:t>提供的三种读</a:t>
            </a:r>
          </a:p>
        </p:txBody>
      </p:sp>
      <p:sp>
        <p:nvSpPr>
          <p:cNvPr id="7" name="矩形 6"/>
          <p:cNvSpPr/>
          <p:nvPr/>
        </p:nvSpPr>
        <p:spPr>
          <a:xfrm>
            <a:off x="972395" y="2556022"/>
            <a:ext cx="1527394" cy="10683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current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72394" y="3718647"/>
            <a:ext cx="1527394" cy="1068380"/>
          </a:xfrm>
          <a:prstGeom prst="rect">
            <a:avLst/>
          </a:prstGeom>
          <a:solidFill>
            <a:srgbClr val="70AD47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snapshot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72395" y="4886010"/>
            <a:ext cx="1527394" cy="10683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inconsistent</a:t>
            </a:r>
          </a:p>
        </p:txBody>
      </p:sp>
      <p:sp>
        <p:nvSpPr>
          <p:cNvPr id="13" name="矩形 12"/>
          <p:cNvSpPr/>
          <p:nvPr/>
        </p:nvSpPr>
        <p:spPr>
          <a:xfrm>
            <a:off x="2738908" y="2778633"/>
            <a:ext cx="5263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单个实体组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中所有的写操作完成之后，从最后一个成功提交的事务时间戳位置读取数据。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38909" y="3910154"/>
            <a:ext cx="52634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系统取出已知的最后一个完整提交的事务的时间戳，接着从这个位置读数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据。此时可能有部分事务提交了，但还没有生效。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738909" y="5235534"/>
            <a:ext cx="47730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忽略日志的状态直接读取最新的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值，用于低延迟且容忍数据过期和不完整的读操作。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002401" y="2556022"/>
            <a:ext cx="100199" cy="10683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8002401" y="3718753"/>
            <a:ext cx="100199" cy="10683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8002401" y="4892502"/>
            <a:ext cx="100199" cy="10683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187417" y="107693"/>
            <a:ext cx="5141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2.5 </a:t>
            </a:r>
            <a:r>
              <a:rPr lang="zh-CN" altLang="en-US" sz="2400" b="1" kern="500" spc="225" dirty="0">
                <a:solidFill>
                  <a:schemeClr val="bg1"/>
                </a:solidFill>
                <a:latin typeface="+mn-ea"/>
              </a:rPr>
              <a:t>分布式存储系统</a:t>
            </a:r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Megastore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52868" y="788778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5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、事务处理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72395" y="1356156"/>
            <a:ext cx="7130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单个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实体组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中支持完整序列化的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ACID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语义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82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122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99253" y="81103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完整</a:t>
            </a:r>
            <a:r>
              <a:rPr lang="zh-CN" altLang="en-US" sz="2000" b="1" dirty="0"/>
              <a:t>的</a:t>
            </a:r>
            <a:r>
              <a:rPr lang="zh-CN" altLang="en-US" sz="2000" b="1" dirty="0" smtClean="0"/>
              <a:t>事务流程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420852" y="2492046"/>
            <a:ext cx="7658758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40404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+mn-ea"/>
              </a:rPr>
              <a:t>（</a:t>
            </a:r>
            <a:r>
              <a:rPr lang="en-US" altLang="zh-CN" sz="1600" dirty="0" smtClean="0">
                <a:latin typeface="+mn-ea"/>
              </a:rPr>
              <a:t>1</a:t>
            </a:r>
            <a:r>
              <a:rPr lang="zh-CN" altLang="en-US" sz="1600" dirty="0" smtClean="0">
                <a:latin typeface="+mn-ea"/>
              </a:rPr>
              <a:t>）</a:t>
            </a:r>
            <a:r>
              <a:rPr lang="en-US" altLang="zh-CN" sz="1600" dirty="0" smtClean="0">
                <a:latin typeface="+mn-ea"/>
              </a:rPr>
              <a:t>Current</a:t>
            </a:r>
            <a:r>
              <a:rPr lang="zh-CN" altLang="en-US" sz="1600" dirty="0" smtClean="0">
                <a:latin typeface="+mn-ea"/>
              </a:rPr>
              <a:t>读：获取</a:t>
            </a:r>
            <a:r>
              <a:rPr lang="zh-CN" altLang="en-US" sz="1600" dirty="0">
                <a:latin typeface="+mn-ea"/>
              </a:rPr>
              <a:t>最后一次提交的事务的时间戳和日志</a:t>
            </a:r>
            <a:r>
              <a:rPr lang="zh-CN" altLang="en-US" sz="1600" dirty="0" smtClean="0">
                <a:latin typeface="+mn-ea"/>
              </a:rPr>
              <a:t>位置</a:t>
            </a:r>
            <a:endParaRPr lang="en-US" altLang="zh-CN" sz="1600" dirty="0" smtClean="0">
              <a:latin typeface="+mn-ea"/>
            </a:endParaRPr>
          </a:p>
          <a:p>
            <a:endParaRPr lang="en-US" altLang="zh-CN" sz="1600" dirty="0" smtClean="0">
              <a:latin typeface="+mn-ea"/>
            </a:endParaRPr>
          </a:p>
          <a:p>
            <a:r>
              <a:rPr lang="zh-CN" altLang="en-US" sz="1600" dirty="0" smtClean="0">
                <a:latin typeface="+mn-ea"/>
              </a:rPr>
              <a:t>（</a:t>
            </a:r>
            <a:r>
              <a:rPr lang="en-US" altLang="zh-CN" sz="1600" dirty="0" smtClean="0">
                <a:latin typeface="+mn-ea"/>
              </a:rPr>
              <a:t>2</a:t>
            </a:r>
            <a:r>
              <a:rPr lang="zh-CN" altLang="en-US" sz="1600" dirty="0" smtClean="0">
                <a:latin typeface="+mn-ea"/>
              </a:rPr>
              <a:t>）应用逻辑：</a:t>
            </a:r>
            <a:r>
              <a:rPr lang="zh-CN" altLang="en-US" sz="1600" dirty="0">
                <a:latin typeface="+mn-ea"/>
              </a:rPr>
              <a:t>从</a:t>
            </a:r>
            <a:r>
              <a:rPr lang="en-US" altLang="zh-CN" sz="1600" dirty="0" err="1">
                <a:latin typeface="+mn-ea"/>
              </a:rPr>
              <a:t>Bigtable</a:t>
            </a:r>
            <a:r>
              <a:rPr lang="zh-CN" altLang="en-US" sz="1600" dirty="0">
                <a:latin typeface="+mn-ea"/>
              </a:rPr>
              <a:t>读取且聚集数据到日志入口 </a:t>
            </a:r>
            <a:endParaRPr lang="en-US" altLang="zh-CN" sz="1600" dirty="0" smtClean="0">
              <a:latin typeface="+mn-ea"/>
            </a:endParaRPr>
          </a:p>
          <a:p>
            <a:endParaRPr lang="zh-CN" altLang="en-US" sz="1600" dirty="0">
              <a:latin typeface="+mn-ea"/>
            </a:endParaRPr>
          </a:p>
          <a:p>
            <a:r>
              <a:rPr lang="zh-CN" altLang="en-US" sz="1600" dirty="0" smtClean="0">
                <a:latin typeface="+mn-ea"/>
              </a:rPr>
              <a:t>（</a:t>
            </a:r>
            <a:r>
              <a:rPr lang="en-US" altLang="zh-CN" sz="1600" dirty="0" smtClean="0">
                <a:latin typeface="+mn-ea"/>
              </a:rPr>
              <a:t>3</a:t>
            </a:r>
            <a:r>
              <a:rPr lang="zh-CN" altLang="en-US" sz="1600" dirty="0" smtClean="0">
                <a:latin typeface="+mn-ea"/>
              </a:rPr>
              <a:t>）提交：</a:t>
            </a:r>
            <a:r>
              <a:rPr lang="zh-CN" altLang="en-US" sz="1600" dirty="0">
                <a:latin typeface="+mn-ea"/>
              </a:rPr>
              <a:t>使用</a:t>
            </a:r>
            <a:r>
              <a:rPr lang="en-US" altLang="zh-CN" sz="1600" dirty="0" err="1">
                <a:latin typeface="+mn-ea"/>
              </a:rPr>
              <a:t>Paxos</a:t>
            </a:r>
            <a:r>
              <a:rPr lang="zh-CN" altLang="en-US" sz="1600" dirty="0">
                <a:latin typeface="+mn-ea"/>
              </a:rPr>
              <a:t>，将变更的数据追加到日志，保证数据一致性</a:t>
            </a:r>
            <a:r>
              <a:rPr lang="zh-CN" altLang="en-US" sz="1600" dirty="0" smtClean="0">
                <a:latin typeface="+mn-ea"/>
              </a:rPr>
              <a:t>。</a:t>
            </a:r>
            <a:endParaRPr lang="en-US" altLang="zh-CN" sz="1600" dirty="0" smtClean="0">
              <a:latin typeface="+mn-ea"/>
            </a:endParaRPr>
          </a:p>
          <a:p>
            <a:r>
              <a:rPr lang="zh-CN" altLang="en-US" sz="1600" dirty="0" smtClean="0">
                <a:latin typeface="+mn-ea"/>
              </a:rPr>
              <a:t> </a:t>
            </a:r>
            <a:endParaRPr lang="zh-CN" altLang="en-US" sz="1600" dirty="0">
              <a:latin typeface="+mn-ea"/>
            </a:endParaRPr>
          </a:p>
          <a:p>
            <a:r>
              <a:rPr lang="zh-CN" altLang="en-US" sz="1600" dirty="0" smtClean="0">
                <a:latin typeface="+mn-ea"/>
              </a:rPr>
              <a:t>（</a:t>
            </a:r>
            <a:r>
              <a:rPr lang="en-US" altLang="zh-CN" sz="1600" dirty="0" smtClean="0">
                <a:latin typeface="+mn-ea"/>
              </a:rPr>
              <a:t>4</a:t>
            </a:r>
            <a:r>
              <a:rPr lang="zh-CN" altLang="en-US" sz="1600" dirty="0" smtClean="0">
                <a:latin typeface="+mn-ea"/>
              </a:rPr>
              <a:t>）生效：</a:t>
            </a:r>
            <a:r>
              <a:rPr lang="zh-CN" altLang="en-US" sz="1600" dirty="0">
                <a:latin typeface="+mn-ea"/>
              </a:rPr>
              <a:t>将数据更新到</a:t>
            </a:r>
            <a:r>
              <a:rPr lang="en-US" altLang="zh-CN" sz="1600" dirty="0" err="1">
                <a:latin typeface="+mn-ea"/>
              </a:rPr>
              <a:t>Bigtable</a:t>
            </a:r>
            <a:r>
              <a:rPr lang="zh-CN" altLang="en-US" sz="1600" dirty="0">
                <a:latin typeface="+mn-ea"/>
              </a:rPr>
              <a:t>中的实体和</a:t>
            </a:r>
            <a:r>
              <a:rPr lang="zh-CN" altLang="en-US" sz="1600" dirty="0" smtClean="0">
                <a:latin typeface="+mn-ea"/>
              </a:rPr>
              <a:t>索引。</a:t>
            </a:r>
            <a:endParaRPr lang="en-US" altLang="zh-CN" sz="1600" dirty="0" smtClean="0">
              <a:latin typeface="+mn-ea"/>
            </a:endParaRPr>
          </a:p>
          <a:p>
            <a:endParaRPr lang="zh-CN" altLang="en-US" sz="1600" dirty="0">
              <a:latin typeface="+mn-ea"/>
            </a:endParaRPr>
          </a:p>
          <a:p>
            <a:r>
              <a:rPr lang="zh-CN" altLang="en-US" sz="1600" dirty="0" smtClean="0">
                <a:latin typeface="+mn-ea"/>
              </a:rPr>
              <a:t>（</a:t>
            </a:r>
            <a:r>
              <a:rPr lang="en-US" altLang="zh-CN" sz="1600" dirty="0" smtClean="0">
                <a:latin typeface="+mn-ea"/>
              </a:rPr>
              <a:t>5</a:t>
            </a:r>
            <a:r>
              <a:rPr lang="zh-CN" altLang="en-US" sz="1600" dirty="0" smtClean="0">
                <a:latin typeface="+mn-ea"/>
              </a:rPr>
              <a:t>）清除：</a:t>
            </a:r>
            <a:r>
              <a:rPr lang="zh-CN" altLang="en-US" sz="1600" dirty="0">
                <a:latin typeface="+mn-ea"/>
              </a:rPr>
              <a:t>清理不再需要的数据 </a:t>
            </a:r>
          </a:p>
        </p:txBody>
      </p:sp>
      <p:sp>
        <p:nvSpPr>
          <p:cNvPr id="41" name="矩形 40"/>
          <p:cNvSpPr/>
          <p:nvPr/>
        </p:nvSpPr>
        <p:spPr>
          <a:xfrm>
            <a:off x="187417" y="107693"/>
            <a:ext cx="5141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2.5 </a:t>
            </a:r>
            <a:r>
              <a:rPr lang="zh-CN" altLang="en-US" sz="2400" b="1" kern="500" spc="225" dirty="0">
                <a:solidFill>
                  <a:schemeClr val="bg1"/>
                </a:solidFill>
                <a:latin typeface="+mn-ea"/>
              </a:rPr>
              <a:t>分布式存储系统</a:t>
            </a:r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Megastore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99253" y="1172028"/>
            <a:ext cx="71702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事务中的写操作采用预写日志（</a:t>
            </a:r>
            <a:r>
              <a:rPr lang="en-US" altLang="zh-CN" dirty="0" smtClean="0"/>
              <a:t>Write-ahead Log</a:t>
            </a:r>
            <a:r>
              <a:rPr lang="zh-CN" altLang="en-US" dirty="0" smtClean="0"/>
              <a:t>），即当所有操作都在日志中记录后，写操作才会对数据执行修改。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172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123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99253" y="811034"/>
            <a:ext cx="5021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Megastore</a:t>
            </a:r>
            <a:r>
              <a:rPr lang="zh-CN" altLang="en-US" sz="2400" b="1" dirty="0">
                <a:latin typeface="+mj-ea"/>
                <a:ea typeface="+mj-ea"/>
              </a:rPr>
              <a:t>中的</a:t>
            </a:r>
            <a:r>
              <a:rPr lang="zh-CN" altLang="en-US" sz="2400" b="1" dirty="0" smtClean="0">
                <a:latin typeface="+mj-ea"/>
                <a:ea typeface="+mj-ea"/>
              </a:rPr>
              <a:t>事务消息传递机制 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26" name="Picture 2" descr="t2-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92" y="1272699"/>
            <a:ext cx="7083716" cy="3465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87417" y="107693"/>
            <a:ext cx="5141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2.5 </a:t>
            </a:r>
            <a:r>
              <a:rPr lang="zh-CN" altLang="en-US" sz="2400" b="1" kern="500" spc="225" dirty="0">
                <a:solidFill>
                  <a:schemeClr val="bg1"/>
                </a:solidFill>
                <a:latin typeface="+mn-ea"/>
              </a:rPr>
              <a:t>分布式存储系统</a:t>
            </a:r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Megastore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0852" y="4738478"/>
            <a:ext cx="838162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消息能横跨实体组，在一个事务中分批执行多个更新或者延缓作业（</a:t>
            </a:r>
            <a:r>
              <a:rPr lang="en-US" altLang="zh-CN" dirty="0" smtClean="0">
                <a:latin typeface="+mn-ea"/>
              </a:rPr>
              <a:t>Defer Work</a:t>
            </a:r>
            <a:r>
              <a:rPr lang="zh-CN" altLang="en-US" dirty="0" smtClean="0">
                <a:latin typeface="+mn-ea"/>
              </a:rPr>
              <a:t>）</a:t>
            </a:r>
            <a:endParaRPr lang="en-US" altLang="zh-CN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单个实体组上执行事务除更新它自己的实体外，还能发送或者收到多个消息。</a:t>
            </a:r>
            <a:endParaRPr lang="en-US" altLang="zh-CN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申明一个队列后，可在其他所有实体组上创建一个收件箱。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576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124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7417" y="107693"/>
            <a:ext cx="5141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2.5 </a:t>
            </a:r>
            <a:r>
              <a:rPr lang="zh-CN" altLang="en-US" sz="2400" b="1" kern="500" spc="225" dirty="0">
                <a:solidFill>
                  <a:schemeClr val="bg1"/>
                </a:solidFill>
                <a:latin typeface="+mn-ea"/>
              </a:rPr>
              <a:t>分布式存储系统</a:t>
            </a:r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Megastore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9054" y="727631"/>
            <a:ext cx="3982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  <a:latin typeface="+mj-lt"/>
              </a:rPr>
              <a:t>6</a:t>
            </a:r>
            <a:r>
              <a:rPr lang="zh-CN" altLang="en-US" sz="2400" b="1" dirty="0" smtClean="0">
                <a:solidFill>
                  <a:schemeClr val="accent6"/>
                </a:solidFill>
                <a:latin typeface="+mj-lt"/>
              </a:rPr>
              <a:t>、</a:t>
            </a:r>
            <a:r>
              <a:rPr lang="en-US" altLang="zh-CN" sz="2400" b="1" dirty="0" smtClean="0">
                <a:solidFill>
                  <a:schemeClr val="accent6"/>
                </a:solidFill>
                <a:latin typeface="+mj-lt"/>
              </a:rPr>
              <a:t>MegaStore</a:t>
            </a:r>
            <a:r>
              <a:rPr lang="zh-CN" altLang="en-US" sz="2400" b="1" dirty="0" smtClean="0">
                <a:solidFill>
                  <a:schemeClr val="accent6"/>
                </a:solidFill>
                <a:latin typeface="+mj-lt"/>
              </a:rPr>
              <a:t>基本架构</a:t>
            </a:r>
            <a:endParaRPr lang="zh-CN" altLang="en-US" sz="24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9055" y="2176198"/>
            <a:ext cx="2237396" cy="7445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完整副本</a:t>
            </a:r>
            <a:endParaRPr lang="en-US" altLang="zh-CN" b="1" dirty="0"/>
          </a:p>
          <a:p>
            <a:pPr algn="ctr"/>
            <a:r>
              <a:rPr lang="zh-CN" altLang="en-US" sz="1600" dirty="0"/>
              <a:t>（</a:t>
            </a:r>
            <a:r>
              <a:rPr lang="en-US" altLang="zh-CN" sz="1600" dirty="0"/>
              <a:t>Full Replica</a:t>
            </a:r>
            <a:r>
              <a:rPr lang="zh-CN" altLang="en-US" sz="1600" dirty="0"/>
              <a:t>）</a:t>
            </a:r>
          </a:p>
        </p:txBody>
      </p:sp>
      <p:sp>
        <p:nvSpPr>
          <p:cNvPr id="8" name="矩形 7"/>
          <p:cNvSpPr/>
          <p:nvPr/>
        </p:nvSpPr>
        <p:spPr>
          <a:xfrm>
            <a:off x="399055" y="3096776"/>
            <a:ext cx="2237396" cy="74453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见证者副本</a:t>
            </a:r>
            <a:r>
              <a:rPr lang="zh-CN" altLang="en-US" sz="1600" dirty="0"/>
              <a:t>（</a:t>
            </a:r>
            <a:r>
              <a:rPr lang="en-US" altLang="zh-CN" sz="1600" dirty="0"/>
              <a:t>Witness Replica</a:t>
            </a:r>
            <a:r>
              <a:rPr lang="zh-CN" altLang="en-US" sz="1600" dirty="0"/>
              <a:t>）</a:t>
            </a:r>
          </a:p>
        </p:txBody>
      </p:sp>
      <p:sp>
        <p:nvSpPr>
          <p:cNvPr id="9" name="矩形 8"/>
          <p:cNvSpPr/>
          <p:nvPr/>
        </p:nvSpPr>
        <p:spPr>
          <a:xfrm>
            <a:off x="399056" y="4017353"/>
            <a:ext cx="2237395" cy="7445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只读副本</a:t>
            </a:r>
            <a:endParaRPr lang="en-US" altLang="zh-CN" b="1" dirty="0"/>
          </a:p>
          <a:p>
            <a:pPr algn="ctr"/>
            <a:r>
              <a:rPr lang="zh-CN" altLang="en-US" sz="1600" dirty="0"/>
              <a:t>（</a:t>
            </a:r>
            <a:r>
              <a:rPr lang="en-US" altLang="zh-CN" sz="1600" dirty="0"/>
              <a:t>Read-only Replica</a:t>
            </a:r>
            <a:r>
              <a:rPr lang="zh-CN" altLang="en-US" sz="1600" dirty="0"/>
              <a:t>）</a:t>
            </a:r>
            <a:endParaRPr lang="en-US" altLang="zh-CN" sz="1600" dirty="0"/>
          </a:p>
        </p:txBody>
      </p:sp>
      <p:sp>
        <p:nvSpPr>
          <p:cNvPr id="11" name="矩形 10"/>
          <p:cNvSpPr/>
          <p:nvPr/>
        </p:nvSpPr>
        <p:spPr>
          <a:xfrm>
            <a:off x="310216" y="1338967"/>
            <a:ext cx="25201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</a:t>
            </a: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Megastore</a:t>
            </a:r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</a:t>
            </a:r>
            <a:endParaRPr lang="en-US" altLang="zh-CN" sz="20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共有</a:t>
            </a:r>
            <a:r>
              <a:rPr lang="zh-CN" altLang="en-US" sz="2000" b="1" spc="300" dirty="0">
                <a:solidFill>
                  <a:srgbClr val="70AD47"/>
                </a:solidFill>
              </a:rPr>
              <a:t>三种副本</a:t>
            </a:r>
          </a:p>
        </p:txBody>
      </p:sp>
      <p:pic>
        <p:nvPicPr>
          <p:cNvPr id="1026" name="Picture 2" descr="t2-2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323" y="1427974"/>
            <a:ext cx="5858117" cy="3337604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266614" y="4804580"/>
            <a:ext cx="838162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完整副本参与投票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，存储数据和日志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见证副本参与投票</a:t>
            </a:r>
            <a:r>
              <a:rPr lang="en-US" altLang="zh-CN" dirty="0" smtClean="0"/>
              <a:t>C</a:t>
            </a:r>
            <a:r>
              <a:rPr lang="zh-CN" altLang="en-US" dirty="0" smtClean="0"/>
              <a:t>，只存储日志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只读副本不参与投票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，存储数据和日志，存储的是最近某一时间点的数据。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364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125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99253" y="811034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快速读与快速写 </a:t>
            </a:r>
          </a:p>
        </p:txBody>
      </p:sp>
      <p:sp>
        <p:nvSpPr>
          <p:cNvPr id="6" name="椭圆 5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矩形 12"/>
          <p:cNvSpPr/>
          <p:nvPr/>
        </p:nvSpPr>
        <p:spPr>
          <a:xfrm>
            <a:off x="420851" y="1514375"/>
            <a:ext cx="3991492" cy="7217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快速读</a:t>
            </a:r>
          </a:p>
        </p:txBody>
      </p:sp>
      <p:sp>
        <p:nvSpPr>
          <p:cNvPr id="14" name="矩形 13"/>
          <p:cNvSpPr/>
          <p:nvPr/>
        </p:nvSpPr>
        <p:spPr>
          <a:xfrm>
            <a:off x="4731594" y="1514375"/>
            <a:ext cx="3991492" cy="721732"/>
          </a:xfrm>
          <a:prstGeom prst="rect">
            <a:avLst/>
          </a:prstGeom>
          <a:solidFill>
            <a:srgbClr val="70AD47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快速写 </a:t>
            </a:r>
          </a:p>
        </p:txBody>
      </p:sp>
      <p:sp>
        <p:nvSpPr>
          <p:cNvPr id="15" name="矩形 14"/>
          <p:cNvSpPr/>
          <p:nvPr/>
        </p:nvSpPr>
        <p:spPr>
          <a:xfrm>
            <a:off x="357188" y="2431680"/>
            <a:ext cx="41786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利用</a:t>
            </a:r>
            <a:r>
              <a:rPr lang="zh-CN" altLang="en-US" b="1" dirty="0">
                <a:solidFill>
                  <a:srgbClr val="FF0000"/>
                </a:solidFill>
              </a:rPr>
              <a:t>本地读取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实现快速读，带来更好的用户体验及更低的延迟</a:t>
            </a:r>
          </a:p>
        </p:txBody>
      </p:sp>
      <p:sp>
        <p:nvSpPr>
          <p:cNvPr id="16" name="矩形 15"/>
          <p:cNvSpPr/>
          <p:nvPr/>
        </p:nvSpPr>
        <p:spPr>
          <a:xfrm>
            <a:off x="347876" y="3101314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关键是保证选择的副本上数据是最新的</a:t>
            </a:r>
          </a:p>
        </p:txBody>
      </p:sp>
      <p:sp>
        <p:nvSpPr>
          <p:cNvPr id="17" name="矩形 16"/>
          <p:cNvSpPr/>
          <p:nvPr/>
        </p:nvSpPr>
        <p:spPr>
          <a:xfrm>
            <a:off x="399252" y="3572410"/>
            <a:ext cx="41727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协调者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是一个服务，该服务分布在每个副本的数据中心里面。它的主要作用就是跟踪一个实体组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集合，观察所有副本的写状态。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17308" y="4824195"/>
            <a:ext cx="41366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协调者的状态是由写算法来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保证。如果一次 写操作不是被所有副本接受，那么这些未接受写操作的副本中相关的实体组从协调者中移去，这个过程为</a:t>
            </a:r>
            <a:r>
              <a:rPr lang="zh-CN" altLang="en-US" b="1" dirty="0" smtClean="0">
                <a:solidFill>
                  <a:srgbClr val="FF0000"/>
                </a:solidFill>
              </a:rPr>
              <a:t>失效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731594" y="2435151"/>
            <a:ext cx="4093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如果一次写成功，那么下一次写的时候就跳过准备过程，直接进入</a:t>
            </a:r>
            <a:r>
              <a:rPr lang="zh-CN" altLang="en-US" b="1" dirty="0">
                <a:solidFill>
                  <a:srgbClr val="FF0000"/>
                </a:solidFill>
              </a:rPr>
              <a:t>接受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阶段</a:t>
            </a:r>
          </a:p>
        </p:txBody>
      </p:sp>
      <p:sp>
        <p:nvSpPr>
          <p:cNvPr id="20" name="矩形 19"/>
          <p:cNvSpPr/>
          <p:nvPr/>
        </p:nvSpPr>
        <p:spPr>
          <a:xfrm>
            <a:off x="4731594" y="3120847"/>
            <a:ext cx="40930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Megastore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没有使用专门的主服务器，而是使用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leaders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，利用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paxos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算法，裁决哪个提交（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写入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）值获取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提议。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31594" y="4729873"/>
            <a:ext cx="39642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客户端、网络及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Bigtable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的故障都会导致一个写操作处于不确定的状态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复制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服务器定期扫描未完成的写入，通过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Paxos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算法提议</a:t>
            </a:r>
            <a:r>
              <a:rPr lang="en-US" altLang="zh-CN" b="1" dirty="0" smtClean="0">
                <a:solidFill>
                  <a:srgbClr val="FF0000"/>
                </a:solidFill>
              </a:rPr>
              <a:t>No-op Values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来完成写入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87417" y="107693"/>
            <a:ext cx="5141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2.5 </a:t>
            </a:r>
            <a:r>
              <a:rPr lang="zh-CN" altLang="en-US" sz="2400" b="1" kern="500" spc="225" dirty="0">
                <a:solidFill>
                  <a:schemeClr val="bg1"/>
                </a:solidFill>
                <a:latin typeface="+mn-ea"/>
              </a:rPr>
              <a:t>分布式存储系统</a:t>
            </a:r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Megastore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59708" y="4083542"/>
            <a:ext cx="40649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Megastore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在提交值最多的位置附近，选择一个副本作为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062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126</a:t>
            </a:fld>
            <a:endParaRPr lang="zh-CN" altLang="en-US" dirty="0"/>
          </a:p>
        </p:txBody>
      </p:sp>
      <p:pic>
        <p:nvPicPr>
          <p:cNvPr id="2050" name="Picture 2" descr="t2-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25" y="2651589"/>
            <a:ext cx="5425486" cy="261536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87417" y="107693"/>
            <a:ext cx="5141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2.5 </a:t>
            </a:r>
            <a:r>
              <a:rPr lang="zh-CN" altLang="en-US" sz="2400" b="1" kern="500" spc="225" dirty="0">
                <a:solidFill>
                  <a:schemeClr val="bg1"/>
                </a:solidFill>
                <a:latin typeface="+mn-ea"/>
              </a:rPr>
              <a:t>分布式存储系统</a:t>
            </a:r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Megastore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9253" y="811034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7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、复制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矩形 2"/>
          <p:cNvSpPr/>
          <p:nvPr/>
        </p:nvSpPr>
        <p:spPr>
          <a:xfrm>
            <a:off x="504777" y="1728259"/>
            <a:ext cx="80622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每个副本都存有记录所有更新的数据。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Megastore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允许副本不按顺序接受日志，这些日志将独立的存储在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Bigtable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中。</a:t>
            </a:r>
          </a:p>
        </p:txBody>
      </p:sp>
      <p:sp>
        <p:nvSpPr>
          <p:cNvPr id="7" name="矩形 6"/>
          <p:cNvSpPr/>
          <p:nvPr/>
        </p:nvSpPr>
        <p:spPr>
          <a:xfrm>
            <a:off x="6830849" y="2957138"/>
            <a:ext cx="550935" cy="16853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预写式日志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0852" y="1355263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）日志</a:t>
            </a:r>
            <a:endParaRPr lang="zh-CN" altLang="en-US" sz="2000" b="1" dirty="0"/>
          </a:p>
        </p:txBody>
      </p:sp>
      <p:sp>
        <p:nvSpPr>
          <p:cNvPr id="8" name="矩形 7"/>
          <p:cNvSpPr/>
          <p:nvPr/>
        </p:nvSpPr>
        <p:spPr>
          <a:xfrm>
            <a:off x="1209857" y="5474694"/>
            <a:ext cx="43206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日志“缺失”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(Holes)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：日志前缀不完整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31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127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7417" y="107693"/>
            <a:ext cx="5141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 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分布式存储系统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Megastore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9253" y="811034"/>
            <a:ext cx="150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数据读取 </a:t>
            </a:r>
          </a:p>
        </p:txBody>
      </p:sp>
      <p:sp>
        <p:nvSpPr>
          <p:cNvPr id="6" name="椭圆 5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074" name="Picture 2" descr="t2-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5" y="2236080"/>
            <a:ext cx="5512364" cy="3849701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6591300" y="2236080"/>
            <a:ext cx="2044700" cy="4480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本地查询</a:t>
            </a:r>
          </a:p>
        </p:txBody>
      </p:sp>
      <p:sp>
        <p:nvSpPr>
          <p:cNvPr id="14" name="矩形 13"/>
          <p:cNvSpPr/>
          <p:nvPr/>
        </p:nvSpPr>
        <p:spPr>
          <a:xfrm>
            <a:off x="6591300" y="3108717"/>
            <a:ext cx="2044700" cy="4480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发现位置</a:t>
            </a:r>
          </a:p>
        </p:txBody>
      </p:sp>
      <p:sp>
        <p:nvSpPr>
          <p:cNvPr id="15" name="矩形 14"/>
          <p:cNvSpPr/>
          <p:nvPr/>
        </p:nvSpPr>
        <p:spPr>
          <a:xfrm>
            <a:off x="6591300" y="3992371"/>
            <a:ext cx="2044700" cy="4480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追赶</a:t>
            </a:r>
          </a:p>
        </p:txBody>
      </p:sp>
      <p:sp>
        <p:nvSpPr>
          <p:cNvPr id="16" name="矩形 15"/>
          <p:cNvSpPr/>
          <p:nvPr/>
        </p:nvSpPr>
        <p:spPr>
          <a:xfrm>
            <a:off x="6591300" y="4831957"/>
            <a:ext cx="2044700" cy="4480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验证</a:t>
            </a:r>
          </a:p>
        </p:txBody>
      </p:sp>
      <p:sp>
        <p:nvSpPr>
          <p:cNvPr id="17" name="矩形 16"/>
          <p:cNvSpPr/>
          <p:nvPr/>
        </p:nvSpPr>
        <p:spPr>
          <a:xfrm>
            <a:off x="6591300" y="5660526"/>
            <a:ext cx="2044700" cy="4480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查询数据</a:t>
            </a:r>
          </a:p>
        </p:txBody>
      </p:sp>
      <p:sp>
        <p:nvSpPr>
          <p:cNvPr id="11" name="下箭头 10"/>
          <p:cNvSpPr/>
          <p:nvPr/>
        </p:nvSpPr>
        <p:spPr>
          <a:xfrm>
            <a:off x="6985000" y="2727078"/>
            <a:ext cx="1155700" cy="371789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6985000" y="3599715"/>
            <a:ext cx="1155700" cy="371789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>
            <a:off x="6985000" y="4483369"/>
            <a:ext cx="1155700" cy="371789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>
            <a:off x="6985000" y="5322955"/>
            <a:ext cx="1155700" cy="371789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3494" y="1277279"/>
            <a:ext cx="84125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+mn-ea"/>
              </a:rPr>
              <a:t>在一次</a:t>
            </a:r>
            <a:r>
              <a:rPr lang="en-US" altLang="zh-CN" dirty="0" smtClean="0">
                <a:latin typeface="+mn-ea"/>
              </a:rPr>
              <a:t>Current</a:t>
            </a:r>
            <a:r>
              <a:rPr lang="zh-CN" altLang="en-US" dirty="0" smtClean="0">
                <a:latin typeface="+mn-ea"/>
              </a:rPr>
              <a:t>读之前，要保证至少有一个副本上的数据是最新的，即在这个</a:t>
            </a:r>
            <a:r>
              <a:rPr lang="zh-CN" altLang="zh-CN" dirty="0" smtClean="0">
                <a:latin typeface="+mn-ea"/>
              </a:rPr>
              <a:t>副本</a:t>
            </a:r>
            <a:r>
              <a:rPr lang="zh-CN" altLang="zh-CN" dirty="0">
                <a:latin typeface="+mn-ea"/>
              </a:rPr>
              <a:t>上所有之前提交到日志中的更新，必须复制到该副本上，并确认在该副本上生效，这个过程称为追赶（</a:t>
            </a:r>
            <a:r>
              <a:rPr lang="en-US" altLang="zh-CN" dirty="0">
                <a:latin typeface="+mn-ea"/>
              </a:rPr>
              <a:t>Catchup</a:t>
            </a:r>
            <a:r>
              <a:rPr lang="zh-CN" altLang="zh-CN" dirty="0">
                <a:latin typeface="+mn-ea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969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128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7417" y="107693"/>
            <a:ext cx="5141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2.5 </a:t>
            </a:r>
            <a:r>
              <a:rPr lang="zh-CN" altLang="en-US" sz="2400" b="1" kern="500" spc="225" dirty="0">
                <a:solidFill>
                  <a:schemeClr val="bg1"/>
                </a:solidFill>
                <a:latin typeface="+mn-ea"/>
              </a:rPr>
              <a:t>分布式存储系统</a:t>
            </a:r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Megastore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9489" y="1274256"/>
            <a:ext cx="8236451" cy="39212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 smtClean="0">
                <a:latin typeface="+mn-ea"/>
              </a:rPr>
              <a:t>本地查询</a:t>
            </a:r>
            <a:r>
              <a:rPr lang="zh-CN" altLang="en-US" dirty="0" smtClean="0">
                <a:latin typeface="+mn-ea"/>
              </a:rPr>
              <a:t>：</a:t>
            </a:r>
            <a:r>
              <a:rPr lang="zh-CN" altLang="zh-CN" dirty="0">
                <a:latin typeface="+mn-ea"/>
              </a:rPr>
              <a:t>查询本地副本上的</a:t>
            </a:r>
            <a:r>
              <a:rPr lang="zh-CN" altLang="zh-CN" b="1" dirty="0">
                <a:solidFill>
                  <a:srgbClr val="FF0000"/>
                </a:solidFill>
                <a:latin typeface="+mn-ea"/>
              </a:rPr>
              <a:t>协调者</a:t>
            </a:r>
            <a:r>
              <a:rPr lang="zh-CN" altLang="zh-CN" dirty="0">
                <a:latin typeface="+mn-ea"/>
              </a:rPr>
              <a:t>，判断这个实体组上的数据是否是最新</a:t>
            </a:r>
            <a:r>
              <a:rPr lang="zh-CN" altLang="zh-CN" dirty="0" smtClean="0">
                <a:latin typeface="+mn-ea"/>
              </a:rPr>
              <a:t>的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endParaRPr lang="en-US" altLang="zh-CN" b="1" dirty="0" smtClean="0">
              <a:latin typeface="+mn-ea"/>
            </a:endParaRPr>
          </a:p>
          <a:p>
            <a:r>
              <a:rPr lang="zh-CN" altLang="en-US" b="1" dirty="0" smtClean="0">
                <a:latin typeface="+mn-ea"/>
              </a:rPr>
              <a:t>发现</a:t>
            </a:r>
            <a:r>
              <a:rPr lang="zh-CN" altLang="en-US" b="1" dirty="0">
                <a:latin typeface="+mn-ea"/>
              </a:rPr>
              <a:t>位置</a:t>
            </a:r>
            <a:r>
              <a:rPr lang="zh-CN" altLang="en-US" dirty="0">
                <a:latin typeface="+mn-ea"/>
              </a:rPr>
              <a:t>：</a:t>
            </a:r>
            <a:r>
              <a:rPr lang="zh-CN" altLang="zh-CN" dirty="0">
                <a:latin typeface="+mn-ea"/>
              </a:rPr>
              <a:t>确定最高的已经提交的日志位置，选择一个在该位置上生效的副本</a:t>
            </a:r>
            <a:r>
              <a:rPr lang="zh-CN" altLang="en-US" dirty="0" smtClean="0">
                <a:latin typeface="+mn-ea"/>
              </a:rPr>
              <a:t>。（</a:t>
            </a:r>
            <a:r>
              <a:rPr lang="en-US" altLang="zh-CN" dirty="0" smtClean="0">
                <a:latin typeface="+mn-ea"/>
              </a:rPr>
              <a:t>1</a:t>
            </a:r>
            <a:r>
              <a:rPr lang="zh-CN" altLang="en-US" dirty="0" smtClean="0">
                <a:latin typeface="+mn-ea"/>
              </a:rPr>
              <a:t>）本地读取，从副本的最高日志位置和时间戳读取数据。（快速读）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（</a:t>
            </a:r>
            <a:r>
              <a:rPr lang="en-US" altLang="zh-CN" dirty="0" smtClean="0">
                <a:latin typeface="+mn-ea"/>
              </a:rPr>
              <a:t>2</a:t>
            </a:r>
            <a:r>
              <a:rPr lang="zh-CN" altLang="en-US" dirty="0" smtClean="0">
                <a:latin typeface="+mn-ea"/>
              </a:rPr>
              <a:t>）多数派读取，从响应最快或者最新的副本的最大日志位置读取。</a:t>
            </a:r>
            <a:endParaRPr lang="en-US" altLang="zh-CN" dirty="0">
              <a:latin typeface="+mn-ea"/>
            </a:endParaRPr>
          </a:p>
          <a:p>
            <a:endParaRPr lang="en-US" altLang="zh-CN" b="1" dirty="0" smtClean="0">
              <a:latin typeface="+mn-ea"/>
            </a:endParaRPr>
          </a:p>
          <a:p>
            <a:r>
              <a:rPr lang="zh-CN" altLang="en-US" b="1" dirty="0" smtClean="0">
                <a:latin typeface="+mn-ea"/>
              </a:rPr>
              <a:t>追赶</a:t>
            </a:r>
            <a:r>
              <a:rPr lang="zh-CN" altLang="en-US" dirty="0" smtClean="0">
                <a:latin typeface="+mn-ea"/>
              </a:rPr>
              <a:t>：一旦副本被选中，使其追赶到已知最大日志位置处。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（</a:t>
            </a:r>
            <a:r>
              <a:rPr lang="en-US" altLang="zh-CN" dirty="0" smtClean="0">
                <a:latin typeface="+mn-ea"/>
              </a:rPr>
              <a:t>1</a:t>
            </a:r>
            <a:r>
              <a:rPr lang="zh-CN" altLang="en-US" dirty="0" smtClean="0">
                <a:latin typeface="+mn-ea"/>
              </a:rPr>
              <a:t>）所有不知道共识值的日志位置，从其他的副本中读取。</a:t>
            </a:r>
            <a:endParaRPr lang="zh-CN" altLang="en-US" dirty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（</a:t>
            </a:r>
            <a:r>
              <a:rPr lang="en-US" altLang="zh-CN" dirty="0" smtClean="0">
                <a:latin typeface="+mn-ea"/>
              </a:rPr>
              <a:t>2</a:t>
            </a:r>
            <a:r>
              <a:rPr lang="zh-CN" altLang="en-US" dirty="0" smtClean="0">
                <a:latin typeface="+mn-ea"/>
              </a:rPr>
              <a:t>）对所有未生效的日志位置，生效成上面达成的共识值。</a:t>
            </a:r>
            <a:endParaRPr lang="en-US" altLang="zh-CN" dirty="0" smtClean="0">
              <a:latin typeface="+mn-ea"/>
            </a:endParaRPr>
          </a:p>
          <a:p>
            <a:endParaRPr lang="en-US" altLang="zh-CN" b="1" dirty="0" smtClean="0">
              <a:latin typeface="+mn-ea"/>
            </a:endParaRPr>
          </a:p>
          <a:p>
            <a:r>
              <a:rPr lang="zh-CN" altLang="zh-CN" b="1" dirty="0" smtClean="0">
                <a:latin typeface="+mn-ea"/>
              </a:rPr>
              <a:t>验证</a:t>
            </a:r>
            <a:r>
              <a:rPr lang="zh-CN" altLang="en-US" dirty="0">
                <a:latin typeface="+mn-ea"/>
              </a:rPr>
              <a:t>：</a:t>
            </a:r>
            <a:r>
              <a:rPr lang="zh-CN" altLang="zh-CN" dirty="0">
                <a:latin typeface="+mn-ea"/>
              </a:rPr>
              <a:t>如果本地副本被选中，且数据不是最新，发送一个验证消息到协调者</a:t>
            </a:r>
            <a:r>
              <a:rPr lang="zh-CN" altLang="en-US" dirty="0">
                <a:latin typeface="+mn-ea"/>
              </a:rPr>
              <a:t>，</a:t>
            </a:r>
            <a:r>
              <a:rPr lang="zh-CN" altLang="zh-CN" b="1" dirty="0">
                <a:solidFill>
                  <a:srgbClr val="FF0000"/>
                </a:solidFill>
                <a:latin typeface="+mn-ea"/>
              </a:rPr>
              <a:t>断定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</a:rPr>
              <a:t>对</a:t>
            </a:r>
            <a:r>
              <a:rPr lang="en-US" altLang="zh-CN" dirty="0" smtClean="0">
                <a:latin typeface="+mn-ea"/>
              </a:rPr>
              <a:t>【</a:t>
            </a:r>
            <a:r>
              <a:rPr lang="zh-CN" altLang="zh-CN" dirty="0">
                <a:latin typeface="+mn-ea"/>
              </a:rPr>
              <a:t> （</a:t>
            </a:r>
            <a:r>
              <a:rPr lang="en-US" altLang="zh-CN" dirty="0">
                <a:latin typeface="+mn-ea"/>
              </a:rPr>
              <a:t>entity group</a:t>
            </a:r>
            <a:r>
              <a:rPr lang="zh-CN" altLang="zh-CN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replica</a:t>
            </a:r>
            <a:r>
              <a:rPr lang="zh-CN" altLang="zh-CN" dirty="0">
                <a:latin typeface="+mn-ea"/>
              </a:rPr>
              <a:t>） </a:t>
            </a:r>
            <a:r>
              <a:rPr lang="en-US" altLang="zh-CN" dirty="0">
                <a:latin typeface="+mn-ea"/>
              </a:rPr>
              <a:t>pair </a:t>
            </a:r>
            <a:r>
              <a:rPr lang="en-US" altLang="zh-CN" dirty="0" smtClean="0">
                <a:latin typeface="+mn-ea"/>
              </a:rPr>
              <a:t>】</a:t>
            </a:r>
            <a:r>
              <a:rPr lang="zh-CN" altLang="zh-CN" dirty="0" smtClean="0">
                <a:latin typeface="+mn-ea"/>
              </a:rPr>
              <a:t>能够</a:t>
            </a:r>
            <a:r>
              <a:rPr lang="zh-CN" altLang="zh-CN" dirty="0">
                <a:latin typeface="+mn-ea"/>
              </a:rPr>
              <a:t>反馈所有提交的写操作。</a:t>
            </a:r>
            <a:endParaRPr lang="zh-CN" altLang="en-US" dirty="0">
              <a:latin typeface="+mn-ea"/>
            </a:endParaRPr>
          </a:p>
          <a:p>
            <a:endParaRPr lang="en-US" altLang="zh-CN" b="1" dirty="0" smtClean="0">
              <a:latin typeface="+mn-ea"/>
            </a:endParaRPr>
          </a:p>
          <a:p>
            <a:r>
              <a:rPr lang="zh-CN" altLang="zh-CN" b="1" dirty="0" smtClean="0">
                <a:latin typeface="+mn-ea"/>
              </a:rPr>
              <a:t>查询</a:t>
            </a:r>
            <a:r>
              <a:rPr lang="zh-CN" altLang="zh-CN" b="1" dirty="0">
                <a:latin typeface="+mn-ea"/>
              </a:rPr>
              <a:t>数据</a:t>
            </a:r>
            <a:r>
              <a:rPr lang="zh-CN" altLang="zh-CN" dirty="0">
                <a:latin typeface="+mn-ea"/>
              </a:rPr>
              <a:t>：在所选的副本中，利用日志位置的时间戳读取数据，如果所选的副本不可用，重新选中一个替代副本，执行追赶操作，然后从中读取数据。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767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129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7417" y="107693"/>
            <a:ext cx="5141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2.5 </a:t>
            </a:r>
            <a:r>
              <a:rPr lang="zh-CN" altLang="en-US" sz="2400" b="1" kern="500" spc="225" dirty="0">
                <a:solidFill>
                  <a:schemeClr val="bg1"/>
                </a:solidFill>
                <a:latin typeface="+mn-ea"/>
              </a:rPr>
              <a:t>分布式存储系统</a:t>
            </a:r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Megastore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9253" y="8110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数据写入</a:t>
            </a:r>
          </a:p>
        </p:txBody>
      </p:sp>
      <p:sp>
        <p:nvSpPr>
          <p:cNvPr id="6" name="椭圆 5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098" name="Picture 2" descr="t2-2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5" y="2200609"/>
            <a:ext cx="5641162" cy="3884828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/>
          <p:cNvSpPr/>
          <p:nvPr/>
        </p:nvSpPr>
        <p:spPr>
          <a:xfrm>
            <a:off x="6591300" y="2368288"/>
            <a:ext cx="2044700" cy="448097"/>
          </a:xfrm>
          <a:prstGeom prst="rect">
            <a:avLst/>
          </a:prstGeom>
          <a:solidFill>
            <a:srgbClr val="70AD47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接受</a:t>
            </a:r>
            <a:r>
              <a:rPr lang="en-US" altLang="zh-CN" sz="2000" dirty="0"/>
              <a:t>leader</a:t>
            </a:r>
            <a:endParaRPr lang="zh-CN" altLang="en-US" sz="2000" dirty="0"/>
          </a:p>
        </p:txBody>
      </p:sp>
      <p:sp>
        <p:nvSpPr>
          <p:cNvPr id="23" name="矩形 22"/>
          <p:cNvSpPr/>
          <p:nvPr/>
        </p:nvSpPr>
        <p:spPr>
          <a:xfrm>
            <a:off x="6591300" y="3218891"/>
            <a:ext cx="2044700" cy="448097"/>
          </a:xfrm>
          <a:prstGeom prst="rect">
            <a:avLst/>
          </a:prstGeom>
          <a:solidFill>
            <a:srgbClr val="70AD47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准备</a:t>
            </a:r>
          </a:p>
        </p:txBody>
      </p:sp>
      <p:sp>
        <p:nvSpPr>
          <p:cNvPr id="24" name="矩形 23"/>
          <p:cNvSpPr/>
          <p:nvPr/>
        </p:nvSpPr>
        <p:spPr>
          <a:xfrm>
            <a:off x="6591300" y="4058477"/>
            <a:ext cx="2044700" cy="448097"/>
          </a:xfrm>
          <a:prstGeom prst="rect">
            <a:avLst/>
          </a:prstGeom>
          <a:solidFill>
            <a:srgbClr val="70AD47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接受</a:t>
            </a:r>
          </a:p>
        </p:txBody>
      </p:sp>
      <p:sp>
        <p:nvSpPr>
          <p:cNvPr id="25" name="矩形 24"/>
          <p:cNvSpPr/>
          <p:nvPr/>
        </p:nvSpPr>
        <p:spPr>
          <a:xfrm>
            <a:off x="6591300" y="4887046"/>
            <a:ext cx="2044700" cy="448097"/>
          </a:xfrm>
          <a:prstGeom prst="rect">
            <a:avLst/>
          </a:prstGeom>
          <a:solidFill>
            <a:srgbClr val="70AD47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失效</a:t>
            </a:r>
          </a:p>
        </p:txBody>
      </p:sp>
      <p:sp>
        <p:nvSpPr>
          <p:cNvPr id="26" name="矩形 25"/>
          <p:cNvSpPr/>
          <p:nvPr/>
        </p:nvSpPr>
        <p:spPr>
          <a:xfrm>
            <a:off x="6591300" y="5715615"/>
            <a:ext cx="2044700" cy="448097"/>
          </a:xfrm>
          <a:prstGeom prst="rect">
            <a:avLst/>
          </a:prstGeom>
          <a:solidFill>
            <a:srgbClr val="70AD47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生效</a:t>
            </a:r>
          </a:p>
        </p:txBody>
      </p:sp>
      <p:sp>
        <p:nvSpPr>
          <p:cNvPr id="27" name="下箭头 26"/>
          <p:cNvSpPr/>
          <p:nvPr/>
        </p:nvSpPr>
        <p:spPr>
          <a:xfrm>
            <a:off x="6985000" y="2859286"/>
            <a:ext cx="1155700" cy="371789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6985000" y="3709889"/>
            <a:ext cx="1155700" cy="371789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下箭头 28"/>
          <p:cNvSpPr/>
          <p:nvPr/>
        </p:nvSpPr>
        <p:spPr>
          <a:xfrm>
            <a:off x="6985000" y="4516424"/>
            <a:ext cx="1155700" cy="371789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下箭头 29"/>
          <p:cNvSpPr/>
          <p:nvPr/>
        </p:nvSpPr>
        <p:spPr>
          <a:xfrm>
            <a:off x="6985000" y="5344993"/>
            <a:ext cx="1155700" cy="371789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51156" y="1284055"/>
            <a:ext cx="89157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在执行完一次完整的读操作后，下一个可用的日志位置，最后一次写操作的时间戳，以及下一次的</a:t>
            </a:r>
            <a:r>
              <a:rPr lang="en-US" altLang="zh-CN" dirty="0" smtClean="0"/>
              <a:t>leader</a:t>
            </a:r>
            <a:r>
              <a:rPr lang="zh-CN" altLang="en-US" dirty="0" smtClean="0"/>
              <a:t>，以及新的时间戳、下一次</a:t>
            </a:r>
            <a:r>
              <a:rPr lang="en-US" altLang="zh-CN" dirty="0" smtClean="0"/>
              <a:t>leader</a:t>
            </a:r>
            <a:r>
              <a:rPr lang="zh-CN" altLang="en-US" dirty="0" smtClean="0"/>
              <a:t>提名，下一个日志位置的共识值。在提交时刻，所有的更新都被打包和提议，如果获得共识后，它将应用到所有副本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501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399253" y="818340"/>
            <a:ext cx="1948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6"/>
                </a:solidFill>
                <a:latin typeface="+mn-ea"/>
              </a:rPr>
              <a:t>GFS</a:t>
            </a:r>
            <a:r>
              <a:rPr lang="zh-CN" altLang="en-US" sz="2800" b="1" dirty="0">
                <a:solidFill>
                  <a:schemeClr val="accent6"/>
                </a:solidFill>
                <a:latin typeface="+mn-ea"/>
              </a:rPr>
              <a:t>的特点</a:t>
            </a:r>
          </a:p>
        </p:txBody>
      </p:sp>
      <p:sp>
        <p:nvSpPr>
          <p:cNvPr id="3" name="椭圆 2"/>
          <p:cNvSpPr/>
          <p:nvPr/>
        </p:nvSpPr>
        <p:spPr>
          <a:xfrm>
            <a:off x="293525" y="96464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2585" y="1834273"/>
            <a:ext cx="375936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chemeClr val="accent6"/>
                </a:solidFill>
                <a:latin typeface="+mn-ea"/>
              </a:rPr>
              <a:t>（</a:t>
            </a:r>
            <a:r>
              <a:rPr lang="en-US" altLang="zh-CN" sz="2400" b="1" dirty="0" smtClean="0">
                <a:solidFill>
                  <a:schemeClr val="accent6"/>
                </a:solidFill>
                <a:latin typeface="+mn-ea"/>
              </a:rPr>
              <a:t>1</a:t>
            </a:r>
            <a:r>
              <a:rPr lang="zh-CN" altLang="en-US" sz="2400" b="1" dirty="0" smtClean="0">
                <a:solidFill>
                  <a:schemeClr val="accent6"/>
                </a:solidFill>
                <a:latin typeface="+mn-ea"/>
              </a:rPr>
              <a:t>）采用</a:t>
            </a:r>
            <a:r>
              <a:rPr lang="zh-CN" altLang="en-US" sz="2400" b="1" dirty="0">
                <a:solidFill>
                  <a:schemeClr val="accent6"/>
                </a:solidFill>
                <a:latin typeface="+mn-ea"/>
              </a:rPr>
              <a:t>中心服务器模式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93062" y="2619801"/>
            <a:ext cx="7659926" cy="1477328"/>
            <a:chOff x="893062" y="2752533"/>
            <a:chExt cx="7659926" cy="1477328"/>
          </a:xfrm>
        </p:grpSpPr>
        <p:sp>
          <p:nvSpPr>
            <p:cNvPr id="11" name="矩形 10"/>
            <p:cNvSpPr/>
            <p:nvPr/>
          </p:nvSpPr>
          <p:spPr>
            <a:xfrm>
              <a:off x="1033977" y="2752533"/>
              <a:ext cx="7519011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可以方便地增加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Chunk Server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Master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掌握系统内所有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Chunk Server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的情况，方便进行负载均衡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不存在元数据的一致性问题</a:t>
              </a:r>
            </a:p>
          </p:txBody>
        </p:sp>
        <p:sp>
          <p:nvSpPr>
            <p:cNvPr id="12" name="椭圆 11"/>
            <p:cNvSpPr/>
            <p:nvPr/>
          </p:nvSpPr>
          <p:spPr>
            <a:xfrm>
              <a:off x="893062" y="2993529"/>
              <a:ext cx="128835" cy="128835"/>
            </a:xfrm>
            <a:prstGeom prst="ellipse">
              <a:avLst/>
            </a:prstGeom>
            <a:solidFill>
              <a:srgbClr val="96C5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+mn-ea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893062" y="3398145"/>
              <a:ext cx="128835" cy="128835"/>
            </a:xfrm>
            <a:prstGeom prst="ellipse">
              <a:avLst/>
            </a:prstGeom>
            <a:solidFill>
              <a:srgbClr val="96C5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+mn-ea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893062" y="3802762"/>
              <a:ext cx="128835" cy="128835"/>
            </a:xfrm>
            <a:prstGeom prst="ellipse">
              <a:avLst/>
            </a:prstGeom>
            <a:solidFill>
              <a:srgbClr val="96C5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+mn-ea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99435" y="96020"/>
            <a:ext cx="416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Google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253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130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7417" y="107693"/>
            <a:ext cx="5141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2.5 </a:t>
            </a:r>
            <a:r>
              <a:rPr lang="zh-CN" altLang="en-US" sz="2400" b="1" kern="500" spc="225" dirty="0">
                <a:solidFill>
                  <a:schemeClr val="bg1"/>
                </a:solidFill>
                <a:latin typeface="+mn-ea"/>
              </a:rPr>
              <a:t>分布式存储系统</a:t>
            </a:r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Megastore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93525" y="1514375"/>
            <a:ext cx="8564697" cy="39957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>
                <a:latin typeface="+mn-ea"/>
              </a:rPr>
              <a:t>接受</a:t>
            </a:r>
            <a:r>
              <a:rPr lang="en-US" altLang="zh-CN" b="1" dirty="0" smtClean="0">
                <a:latin typeface="+mn-ea"/>
              </a:rPr>
              <a:t>leader</a:t>
            </a:r>
            <a:r>
              <a:rPr lang="zh-CN" altLang="en-US" b="1" dirty="0" smtClean="0">
                <a:latin typeface="+mn-ea"/>
              </a:rPr>
              <a:t>：</a:t>
            </a:r>
            <a:r>
              <a:rPr lang="zh-CN" altLang="zh-CN" dirty="0">
                <a:latin typeface="+mn-ea"/>
              </a:rPr>
              <a:t>请求</a:t>
            </a:r>
            <a:r>
              <a:rPr lang="en-US" altLang="zh-CN" dirty="0">
                <a:latin typeface="+mn-ea"/>
              </a:rPr>
              <a:t>leader</a:t>
            </a:r>
            <a:r>
              <a:rPr lang="zh-CN" altLang="zh-CN" dirty="0">
                <a:latin typeface="+mn-ea"/>
              </a:rPr>
              <a:t>接受值作为</a:t>
            </a:r>
            <a:r>
              <a:rPr lang="en-US" altLang="zh-CN" dirty="0">
                <a:latin typeface="+mn-ea"/>
              </a:rPr>
              <a:t>0</a:t>
            </a:r>
            <a:r>
              <a:rPr lang="zh-CN" altLang="zh-CN" dirty="0">
                <a:latin typeface="+mn-ea"/>
              </a:rPr>
              <a:t>号提议（快速写方法）。如果成功，跳到步骤</a:t>
            </a:r>
            <a:r>
              <a:rPr lang="en-US" altLang="zh-CN" dirty="0" smtClean="0">
                <a:latin typeface="+mn-ea"/>
              </a:rPr>
              <a:t>3【</a:t>
            </a:r>
            <a:r>
              <a:rPr lang="zh-CN" altLang="zh-CN" dirty="0" smtClean="0">
                <a:latin typeface="+mn-ea"/>
              </a:rPr>
              <a:t>接受</a:t>
            </a:r>
            <a:r>
              <a:rPr lang="en-US" altLang="zh-CN" dirty="0" smtClean="0">
                <a:latin typeface="+mn-ea"/>
              </a:rPr>
              <a:t>】</a:t>
            </a:r>
            <a:r>
              <a:rPr lang="zh-CN" altLang="zh-CN" dirty="0" smtClean="0">
                <a:latin typeface="+mn-ea"/>
              </a:rPr>
              <a:t> 。</a:t>
            </a:r>
            <a:endParaRPr lang="en-US" altLang="zh-CN" dirty="0" smtClean="0">
              <a:latin typeface="+mn-ea"/>
            </a:endParaRPr>
          </a:p>
          <a:p>
            <a:endParaRPr lang="en-US" altLang="zh-CN" dirty="0" smtClean="0">
              <a:latin typeface="+mn-ea"/>
            </a:endParaRPr>
          </a:p>
          <a:p>
            <a:r>
              <a:rPr lang="zh-CN" altLang="zh-CN" b="1" dirty="0">
                <a:latin typeface="+mn-ea"/>
              </a:rPr>
              <a:t>准备</a:t>
            </a:r>
            <a:r>
              <a:rPr lang="zh-CN" altLang="en-US" dirty="0">
                <a:latin typeface="+mn-ea"/>
              </a:rPr>
              <a:t>：</a:t>
            </a:r>
            <a:r>
              <a:rPr lang="zh-CN" altLang="zh-CN" dirty="0">
                <a:latin typeface="+mn-ea"/>
              </a:rPr>
              <a:t>在所有副本上使用一个比其当前所见的日志位置更高的提议号，进行</a:t>
            </a:r>
            <a:r>
              <a:rPr lang="en-US" altLang="zh-CN" dirty="0">
                <a:latin typeface="+mn-ea"/>
              </a:rPr>
              <a:t>Paxos</a:t>
            </a:r>
            <a:r>
              <a:rPr lang="zh-CN" altLang="zh-CN" dirty="0">
                <a:latin typeface="+mn-ea"/>
              </a:rPr>
              <a:t>准备阶段。将</a:t>
            </a:r>
            <a:r>
              <a:rPr lang="zh-CN" altLang="zh-CN" b="1" dirty="0">
                <a:solidFill>
                  <a:srgbClr val="FF0000"/>
                </a:solidFill>
                <a:latin typeface="+mn-ea"/>
              </a:rPr>
              <a:t>值</a:t>
            </a:r>
            <a:r>
              <a:rPr lang="zh-CN" altLang="zh-CN" dirty="0">
                <a:latin typeface="+mn-ea"/>
              </a:rPr>
              <a:t>替换为拥有最高提议号的那个值</a:t>
            </a:r>
            <a:r>
              <a:rPr lang="zh-CN" altLang="zh-CN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endParaRPr lang="zh-CN" altLang="en-US" b="1" dirty="0">
              <a:latin typeface="+mn-ea"/>
            </a:endParaRPr>
          </a:p>
          <a:p>
            <a:r>
              <a:rPr lang="zh-CN" altLang="zh-CN" b="1" dirty="0">
                <a:latin typeface="+mn-ea"/>
              </a:rPr>
              <a:t>接受</a:t>
            </a:r>
            <a:r>
              <a:rPr lang="zh-CN" altLang="en-US" dirty="0">
                <a:latin typeface="+mn-ea"/>
              </a:rPr>
              <a:t>：</a:t>
            </a:r>
            <a:r>
              <a:rPr lang="zh-CN" altLang="zh-CN" dirty="0">
                <a:latin typeface="+mn-ea"/>
              </a:rPr>
              <a:t>请求剩余的副本接受该值，如果大多数副本拒绝这个值，返回步骤</a:t>
            </a:r>
            <a:r>
              <a:rPr lang="en-US" altLang="zh-CN" dirty="0">
                <a:latin typeface="+mn-ea"/>
              </a:rPr>
              <a:t>2【</a:t>
            </a:r>
            <a:r>
              <a:rPr lang="zh-CN" altLang="en-US" dirty="0">
                <a:latin typeface="+mn-ea"/>
              </a:rPr>
              <a:t>准备</a:t>
            </a:r>
            <a:r>
              <a:rPr lang="en-US" altLang="zh-CN" dirty="0">
                <a:latin typeface="+mn-ea"/>
              </a:rPr>
              <a:t>】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endParaRPr lang="en-US" altLang="zh-CN" dirty="0" smtClean="0">
              <a:latin typeface="+mn-ea"/>
            </a:endParaRPr>
          </a:p>
          <a:p>
            <a:r>
              <a:rPr lang="zh-CN" altLang="zh-CN" b="1" dirty="0">
                <a:latin typeface="+mn-ea"/>
              </a:rPr>
              <a:t>失效</a:t>
            </a:r>
            <a:r>
              <a:rPr lang="zh-CN" altLang="en-US" dirty="0">
                <a:latin typeface="+mn-ea"/>
              </a:rPr>
              <a:t>：</a:t>
            </a:r>
            <a:r>
              <a:rPr lang="zh-CN" altLang="zh-CN" dirty="0">
                <a:latin typeface="+mn-ea"/>
              </a:rPr>
              <a:t>将不接受值得副本上的协调者进行失效操作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endParaRPr lang="zh-CN" altLang="en-US" dirty="0">
              <a:latin typeface="+mn-ea"/>
            </a:endParaRPr>
          </a:p>
          <a:p>
            <a:r>
              <a:rPr lang="zh-CN" altLang="zh-CN" b="1" dirty="0">
                <a:latin typeface="+mn-ea"/>
              </a:rPr>
              <a:t>生效</a:t>
            </a:r>
            <a:r>
              <a:rPr lang="zh-CN" altLang="en-US" dirty="0">
                <a:latin typeface="+mn-ea"/>
              </a:rPr>
              <a:t>：</a:t>
            </a:r>
            <a:r>
              <a:rPr lang="zh-CN" altLang="zh-CN" dirty="0">
                <a:latin typeface="+mn-ea"/>
              </a:rPr>
              <a:t>将值得更新在尽可能多的副本上生效。如果选择的值和原来提议的有冲突，返回一个冲突错误。</a:t>
            </a:r>
            <a:endParaRPr lang="zh-CN" altLang="en-US" dirty="0">
              <a:latin typeface="+mn-ea"/>
            </a:endParaRPr>
          </a:p>
          <a:p>
            <a:endParaRPr lang="zh-CN" altLang="en-US" dirty="0">
              <a:latin typeface="+mn-ea"/>
            </a:endParaRPr>
          </a:p>
          <a:p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777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131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7417" y="107693"/>
            <a:ext cx="5141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2.5 </a:t>
            </a:r>
            <a:r>
              <a:rPr lang="zh-CN" altLang="en-US" sz="2400" b="1" kern="500" spc="225" dirty="0">
                <a:solidFill>
                  <a:schemeClr val="bg1"/>
                </a:solidFill>
                <a:latin typeface="+mn-ea"/>
              </a:rPr>
              <a:t>分布式存储系统</a:t>
            </a:r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Megastore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9253" y="811034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协调者的可用性 </a:t>
            </a:r>
          </a:p>
        </p:txBody>
      </p:sp>
      <p:sp>
        <p:nvSpPr>
          <p:cNvPr id="6" name="椭圆 5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754658" y="1508754"/>
            <a:ext cx="765628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协调者在系统中是比较重要的</a:t>
            </a:r>
            <a:r>
              <a:rPr lang="en-US" altLang="zh-CN" dirty="0"/>
              <a:t>——</a:t>
            </a:r>
            <a:r>
              <a:rPr lang="zh-CN" altLang="en-US" dirty="0"/>
              <a:t>协调者的进程运行在每个数据中心。每次的写操作中都要涉及协调者，因此协调者的故障将会导致系统的不可用 </a:t>
            </a:r>
          </a:p>
        </p:txBody>
      </p:sp>
      <p:sp>
        <p:nvSpPr>
          <p:cNvPr id="3" name="矩形 2"/>
          <p:cNvSpPr/>
          <p:nvPr/>
        </p:nvSpPr>
        <p:spPr>
          <a:xfrm>
            <a:off x="754658" y="2758318"/>
            <a:ext cx="7677883" cy="13388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Megastore</a:t>
            </a:r>
            <a:r>
              <a:rPr lang="zh-CN" altLang="en-US" dirty="0"/>
              <a:t>使用了</a:t>
            </a:r>
            <a:r>
              <a:rPr lang="en-US" altLang="zh-CN" dirty="0"/>
              <a:t>Chubby</a:t>
            </a:r>
            <a:r>
              <a:rPr lang="zh-CN" altLang="en-US" dirty="0"/>
              <a:t>锁服务，为了处理请求，一个协调者必须持有多数</a:t>
            </a:r>
            <a:r>
              <a:rPr lang="zh-CN" altLang="en-US" dirty="0" smtClean="0"/>
              <a:t>锁</a:t>
            </a:r>
            <a:r>
              <a:rPr lang="en-US" altLang="zh-CN" dirty="0" smtClean="0"/>
              <a:t>【</a:t>
            </a:r>
            <a:r>
              <a:rPr lang="zh-CN" altLang="en-US" dirty="0" smtClean="0"/>
              <a:t>一个实体组对应一个</a:t>
            </a:r>
            <a:r>
              <a:rPr lang="en-US" altLang="zh-CN" dirty="0" smtClean="0"/>
              <a:t>Chubby</a:t>
            </a:r>
            <a:r>
              <a:rPr lang="zh-CN" altLang="en-US" dirty="0" smtClean="0"/>
              <a:t>锁</a:t>
            </a:r>
            <a:r>
              <a:rPr lang="en-US" altLang="zh-CN" dirty="0" smtClean="0"/>
              <a:t>】</a:t>
            </a:r>
            <a:r>
              <a:rPr lang="zh-CN" altLang="en-US" dirty="0" smtClean="0"/>
              <a:t>。</a:t>
            </a:r>
            <a:r>
              <a:rPr lang="zh-CN" altLang="en-US" dirty="0"/>
              <a:t>一旦因为出现问题导致它丢失了大部分锁，协调者就会恢复到一个默认保守状态 </a:t>
            </a:r>
            <a:r>
              <a:rPr lang="zh-CN" altLang="en-US" dirty="0" smtClean="0"/>
              <a:t>，认为所有实体组失效。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33058" y="4328542"/>
            <a:ext cx="7677883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除了可用性问题，对于协调者的读写协议必须满足</a:t>
            </a:r>
            <a:r>
              <a:rPr lang="zh-CN" altLang="en-US" dirty="0" smtClean="0"/>
              <a:t>一系列失效信息和生效信息的竞争条件。</a:t>
            </a:r>
            <a:r>
              <a:rPr lang="en-US" altLang="zh-CN" dirty="0"/>
              <a:t> Megastore</a:t>
            </a:r>
            <a:r>
              <a:rPr lang="zh-CN" altLang="zh-CN" dirty="0"/>
              <a:t>通过唯一的协调者的序号来检测冲突，</a:t>
            </a:r>
            <a:r>
              <a:rPr lang="zh-CN" altLang="zh-CN" b="1" dirty="0">
                <a:solidFill>
                  <a:srgbClr val="FF0000"/>
                </a:solidFill>
              </a:rPr>
              <a:t>生效操作</a:t>
            </a:r>
            <a:r>
              <a:rPr lang="zh-CN" altLang="zh-CN" dirty="0"/>
              <a:t>只允许在最近一次对协调者进行的读操作</a:t>
            </a:r>
            <a:r>
              <a:rPr lang="zh-CN" altLang="zh-CN" dirty="0" smtClean="0"/>
              <a:t>以来</a:t>
            </a:r>
            <a:r>
              <a:rPr lang="zh-CN" altLang="en-US" dirty="0" smtClean="0"/>
              <a:t>，且</a:t>
            </a:r>
            <a:r>
              <a:rPr lang="zh-CN" altLang="zh-CN" dirty="0" smtClean="0"/>
              <a:t>序号没有</a:t>
            </a:r>
            <a:r>
              <a:rPr lang="zh-CN" altLang="zh-CN" dirty="0"/>
              <a:t>发生变化的情况</a:t>
            </a:r>
            <a:r>
              <a:rPr lang="zh-CN" altLang="zh-CN" dirty="0" smtClean="0"/>
              <a:t>下</a:t>
            </a:r>
            <a:r>
              <a:rPr lang="zh-CN" altLang="en-US" dirty="0" smtClean="0"/>
              <a:t>，</a:t>
            </a:r>
            <a:r>
              <a:rPr lang="zh-CN" altLang="zh-CN" dirty="0" smtClean="0"/>
              <a:t>修改</a:t>
            </a:r>
            <a:r>
              <a:rPr lang="zh-CN" altLang="zh-CN" dirty="0"/>
              <a:t>协调者的状态。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20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132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7417" y="107693"/>
            <a:ext cx="5141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2.5 </a:t>
            </a:r>
            <a:r>
              <a:rPr lang="zh-CN" altLang="en-US" sz="2400" b="1" kern="500" spc="225" dirty="0">
                <a:solidFill>
                  <a:schemeClr val="bg1"/>
                </a:solidFill>
                <a:latin typeface="+mn-ea"/>
              </a:rPr>
              <a:t>分布式存储系统</a:t>
            </a:r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Megastore</a:t>
            </a:r>
            <a:endParaRPr lang="zh-CN" altLang="en-US" sz="2400" b="1" kern="500" spc="22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9253" y="811034"/>
            <a:ext cx="3143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6"/>
                </a:solidFill>
              </a:rPr>
              <a:t>8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、可用性</a:t>
            </a:r>
            <a:r>
              <a:rPr lang="zh-CN" altLang="en-US" sz="2400" b="1" dirty="0">
                <a:solidFill>
                  <a:schemeClr val="accent6"/>
                </a:solidFill>
              </a:rPr>
              <a:t>的分布情况</a:t>
            </a:r>
          </a:p>
        </p:txBody>
      </p:sp>
      <p:sp>
        <p:nvSpPr>
          <p:cNvPr id="6" name="椭圆 5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122" name="Picture 2" descr="t2-2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2" y="1881051"/>
            <a:ext cx="5482530" cy="3853000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6008915" y="1881051"/>
            <a:ext cx="3013165" cy="37856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Megastore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中已经部署和使用了若干年，有超过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个产品使用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Megastore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作为其存储系统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从图中可以看出，绝大多数产品具有极高的可用性（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&gt;99.999%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）。这表明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Megastore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系统的设计是非常成功的，基本达到了预期目标 </a:t>
            </a:r>
          </a:p>
        </p:txBody>
      </p:sp>
    </p:spTree>
    <p:extLst>
      <p:ext uri="{BB962C8B-B14F-4D97-AF65-F5344CB8AC3E}">
        <p14:creationId xmlns:p14="http://schemas.microsoft.com/office/powerpoint/2010/main" val="230852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133</a:t>
            </a:fld>
            <a:endParaRPr lang="zh-CN" altLang="en-US" dirty="0"/>
          </a:p>
        </p:txBody>
      </p:sp>
      <p:pic>
        <p:nvPicPr>
          <p:cNvPr id="6146" name="Picture 2" descr="t2-2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3" y="1965905"/>
            <a:ext cx="5225063" cy="378565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399253" y="81103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产品</a:t>
            </a:r>
            <a:r>
              <a:rPr lang="zh-CN" altLang="en-US" sz="2400" b="1" dirty="0"/>
              <a:t>延迟情况的分布</a:t>
            </a:r>
          </a:p>
        </p:txBody>
      </p:sp>
      <p:sp>
        <p:nvSpPr>
          <p:cNvPr id="7" name="椭圆 6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/>
        </p:nvSpPr>
        <p:spPr>
          <a:xfrm>
            <a:off x="187417" y="107693"/>
            <a:ext cx="5141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2.5 </a:t>
            </a:r>
            <a:r>
              <a:rPr lang="zh-CN" altLang="en-US" sz="2400" b="1" kern="500" spc="225" dirty="0">
                <a:solidFill>
                  <a:schemeClr val="bg1"/>
                </a:solidFill>
                <a:latin typeface="+mn-ea"/>
              </a:rPr>
              <a:t>分布式存储系统</a:t>
            </a:r>
            <a:r>
              <a:rPr lang="en-US" altLang="zh-CN" sz="2400" b="1" kern="500" spc="225" dirty="0">
                <a:solidFill>
                  <a:schemeClr val="bg1"/>
                </a:solidFill>
                <a:latin typeface="+mn-ea"/>
              </a:rPr>
              <a:t>Megastore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04114" y="1965904"/>
            <a:ext cx="3213464" cy="37856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应用程序的平均读取延迟在</a:t>
            </a:r>
            <a:r>
              <a:rPr lang="zh-CN" altLang="en-US" sz="1600" b="1" dirty="0">
                <a:solidFill>
                  <a:srgbClr val="70AD47"/>
                </a:solidFill>
              </a:rPr>
              <a:t>万分之一毫秒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之内，平均写入延迟在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至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400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毫秒之间 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避免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Megastore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的性能下降，可采取以下三种应对方法： 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）重新选择路由使客户端绕开出现问题的副本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）将出现问题副本上的协调者禁用，确保问题的影响降至最小。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）禁用整个副本</a:t>
            </a:r>
          </a:p>
        </p:txBody>
      </p:sp>
    </p:spTree>
    <p:extLst>
      <p:ext uri="{BB962C8B-B14F-4D97-AF65-F5344CB8AC3E}">
        <p14:creationId xmlns:p14="http://schemas.microsoft.com/office/powerpoint/2010/main" val="14984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矩形 645"/>
          <p:cNvSpPr/>
          <p:nvPr/>
        </p:nvSpPr>
        <p:spPr>
          <a:xfrm>
            <a:off x="-14288" y="715205"/>
            <a:ext cx="9169004" cy="68802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4465" y="1722561"/>
            <a:ext cx="8701548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00" spc="225" dirty="0">
                <a:solidFill>
                  <a:prstClr val="white"/>
                </a:solidFill>
              </a:rPr>
              <a:t>1</a:t>
            </a:r>
            <a:r>
              <a:rPr lang="zh-CN" altLang="en-US" sz="2100" spc="225" dirty="0">
                <a:solidFill>
                  <a:prstClr val="white"/>
                </a:solidFill>
              </a:rPr>
              <a:t>．</a:t>
            </a:r>
            <a:r>
              <a:rPr lang="en-US" altLang="zh-CN" sz="2100" spc="225" dirty="0">
                <a:solidFill>
                  <a:prstClr val="white"/>
                </a:solidFill>
              </a:rPr>
              <a:t>Google</a:t>
            </a:r>
            <a:r>
              <a:rPr lang="zh-CN" altLang="en-US" sz="2100" spc="225" dirty="0">
                <a:solidFill>
                  <a:prstClr val="white"/>
                </a:solidFill>
              </a:rPr>
              <a:t>云计算技术包括哪些内容</a:t>
            </a:r>
            <a:r>
              <a:rPr lang="zh-CN" altLang="en-US" sz="2100" spc="225" dirty="0" smtClean="0">
                <a:solidFill>
                  <a:prstClr val="white"/>
                </a:solidFill>
              </a:rPr>
              <a:t>？ </a:t>
            </a:r>
            <a:r>
              <a:rPr lang="en-US" altLang="zh-CN" sz="2100" spc="225" dirty="0" smtClean="0">
                <a:solidFill>
                  <a:srgbClr val="FF0000"/>
                </a:solidFill>
              </a:rPr>
              <a:t>P13</a:t>
            </a:r>
            <a:endParaRPr lang="zh-CN" altLang="en-US" sz="2100" spc="225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spc="225" dirty="0">
                <a:solidFill>
                  <a:prstClr val="white"/>
                </a:solidFill>
              </a:rPr>
              <a:t>2</a:t>
            </a:r>
            <a:r>
              <a:rPr lang="zh-CN" altLang="en-US" sz="2100" spc="225" dirty="0">
                <a:solidFill>
                  <a:prstClr val="white"/>
                </a:solidFill>
              </a:rPr>
              <a:t>．当前主流分布式文件系统有哪些？各有什么优缺点</a:t>
            </a:r>
            <a:r>
              <a:rPr lang="zh-CN" altLang="en-US" sz="2100" spc="225" dirty="0" smtClean="0">
                <a:solidFill>
                  <a:prstClr val="white"/>
                </a:solidFill>
              </a:rPr>
              <a:t>？</a:t>
            </a:r>
            <a:r>
              <a:rPr lang="en-US" altLang="zh-CN" sz="2100" spc="225" dirty="0" smtClean="0">
                <a:solidFill>
                  <a:srgbClr val="FF0000"/>
                </a:solidFill>
              </a:rPr>
              <a:t>P13</a:t>
            </a:r>
            <a:endParaRPr lang="zh-CN" altLang="en-US" sz="2100" spc="225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spc="225" dirty="0">
                <a:solidFill>
                  <a:prstClr val="white"/>
                </a:solidFill>
              </a:rPr>
              <a:t>3</a:t>
            </a:r>
            <a:r>
              <a:rPr lang="zh-CN" altLang="en-US" sz="2100" spc="225" dirty="0">
                <a:solidFill>
                  <a:prstClr val="white"/>
                </a:solidFill>
              </a:rPr>
              <a:t>．</a:t>
            </a:r>
            <a:r>
              <a:rPr lang="en-US" altLang="zh-CN" sz="2100" spc="225" dirty="0">
                <a:solidFill>
                  <a:prstClr val="white"/>
                </a:solidFill>
              </a:rPr>
              <a:t>GFS</a:t>
            </a:r>
            <a:r>
              <a:rPr lang="zh-CN" altLang="en-US" sz="2100" spc="225" dirty="0">
                <a:solidFill>
                  <a:prstClr val="white"/>
                </a:solidFill>
              </a:rPr>
              <a:t>采用了哪些容错措施来确保整个系统的可靠性</a:t>
            </a:r>
            <a:r>
              <a:rPr lang="zh-CN" altLang="en-US" sz="2100" spc="225" dirty="0" smtClean="0">
                <a:solidFill>
                  <a:prstClr val="white"/>
                </a:solidFill>
              </a:rPr>
              <a:t>？</a:t>
            </a:r>
            <a:r>
              <a:rPr lang="en-US" altLang="zh-CN" sz="2100" spc="225" dirty="0" smtClean="0">
                <a:solidFill>
                  <a:srgbClr val="FF0000"/>
                </a:solidFill>
              </a:rPr>
              <a:t>P16</a:t>
            </a:r>
            <a:endParaRPr lang="zh-CN" altLang="en-US" sz="2100" spc="225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spc="225" dirty="0">
                <a:solidFill>
                  <a:prstClr val="white"/>
                </a:solidFill>
              </a:rPr>
              <a:t>4</a:t>
            </a:r>
            <a:r>
              <a:rPr lang="zh-CN" altLang="en-US" sz="2100" spc="225" dirty="0">
                <a:solidFill>
                  <a:prstClr val="white"/>
                </a:solidFill>
              </a:rPr>
              <a:t>．</a:t>
            </a:r>
            <a:r>
              <a:rPr lang="en-US" altLang="zh-CN" sz="2100" spc="225" dirty="0">
                <a:solidFill>
                  <a:prstClr val="white"/>
                </a:solidFill>
              </a:rPr>
              <a:t>MapReduce</a:t>
            </a:r>
            <a:r>
              <a:rPr lang="zh-CN" altLang="en-US" sz="2100" spc="225" dirty="0">
                <a:solidFill>
                  <a:prstClr val="white"/>
                </a:solidFill>
              </a:rPr>
              <a:t>与传统的分布式程序设计相比有何优点</a:t>
            </a:r>
            <a:r>
              <a:rPr lang="zh-CN" altLang="en-US" sz="2100" spc="225" dirty="0" smtClean="0">
                <a:solidFill>
                  <a:prstClr val="white"/>
                </a:solidFill>
              </a:rPr>
              <a:t>？</a:t>
            </a:r>
            <a:r>
              <a:rPr lang="en-US" altLang="zh-CN" sz="2100" spc="225" dirty="0" smtClean="0">
                <a:solidFill>
                  <a:srgbClr val="FF0000"/>
                </a:solidFill>
              </a:rPr>
              <a:t>P18</a:t>
            </a:r>
            <a:endParaRPr lang="zh-CN" altLang="en-US" sz="2100" spc="225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spc="225" dirty="0">
                <a:solidFill>
                  <a:prstClr val="white"/>
                </a:solidFill>
              </a:rPr>
              <a:t>5</a:t>
            </a:r>
            <a:r>
              <a:rPr lang="zh-CN" altLang="en-US" sz="2100" spc="225" dirty="0">
                <a:solidFill>
                  <a:prstClr val="white"/>
                </a:solidFill>
              </a:rPr>
              <a:t>．</a:t>
            </a:r>
            <a:r>
              <a:rPr lang="en-US" altLang="zh-CN" sz="2100" spc="225" dirty="0">
                <a:solidFill>
                  <a:prstClr val="white"/>
                </a:solidFill>
              </a:rPr>
              <a:t>Chubby</a:t>
            </a:r>
            <a:r>
              <a:rPr lang="zh-CN" altLang="en-US" sz="2100" spc="225" dirty="0">
                <a:solidFill>
                  <a:prstClr val="white"/>
                </a:solidFill>
              </a:rPr>
              <a:t>的设计目标是什么？</a:t>
            </a:r>
            <a:r>
              <a:rPr lang="en-US" altLang="zh-CN" sz="2100" spc="225" dirty="0">
                <a:solidFill>
                  <a:prstClr val="white"/>
                </a:solidFill>
              </a:rPr>
              <a:t>Paxos</a:t>
            </a:r>
            <a:r>
              <a:rPr lang="zh-CN" altLang="en-US" sz="2100" spc="225" dirty="0">
                <a:solidFill>
                  <a:prstClr val="white"/>
                </a:solidFill>
              </a:rPr>
              <a:t>算法在</a:t>
            </a:r>
            <a:r>
              <a:rPr lang="en-US" altLang="zh-CN" sz="2100" spc="225" dirty="0">
                <a:solidFill>
                  <a:prstClr val="white"/>
                </a:solidFill>
              </a:rPr>
              <a:t>Chubby</a:t>
            </a:r>
            <a:r>
              <a:rPr lang="zh-CN" altLang="en-US" sz="2100" spc="225" dirty="0">
                <a:solidFill>
                  <a:prstClr val="white"/>
                </a:solidFill>
              </a:rPr>
              <a:t>中起 什么作用</a:t>
            </a:r>
            <a:r>
              <a:rPr lang="zh-CN" altLang="en-US" sz="2100" spc="225" dirty="0" smtClean="0">
                <a:solidFill>
                  <a:prstClr val="white"/>
                </a:solidFill>
              </a:rPr>
              <a:t>？ </a:t>
            </a:r>
            <a:r>
              <a:rPr lang="en-US" altLang="zh-CN" sz="2100" spc="225" dirty="0" smtClean="0">
                <a:solidFill>
                  <a:srgbClr val="FF0000"/>
                </a:solidFill>
              </a:rPr>
              <a:t>P24-26</a:t>
            </a:r>
            <a:endParaRPr lang="zh-CN" altLang="en-US" sz="2100" spc="225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spc="225" dirty="0" smtClean="0">
                <a:solidFill>
                  <a:prstClr val="white"/>
                </a:solidFill>
              </a:rPr>
              <a:t>6</a:t>
            </a:r>
            <a:r>
              <a:rPr lang="zh-CN" altLang="en-US" sz="2100" spc="225" dirty="0" smtClean="0">
                <a:solidFill>
                  <a:prstClr val="white"/>
                </a:solidFill>
              </a:rPr>
              <a:t>．</a:t>
            </a:r>
            <a:r>
              <a:rPr lang="en-US" altLang="zh-CN" sz="2100" spc="225" dirty="0">
                <a:solidFill>
                  <a:prstClr val="white"/>
                </a:solidFill>
              </a:rPr>
              <a:t>Paxos</a:t>
            </a:r>
            <a:r>
              <a:rPr lang="zh-CN" altLang="en-US" sz="2100" spc="225" dirty="0">
                <a:solidFill>
                  <a:prstClr val="white"/>
                </a:solidFill>
              </a:rPr>
              <a:t>算法解决了什么问题？</a:t>
            </a:r>
            <a:r>
              <a:rPr lang="en-US" altLang="zh-CN" sz="2100" spc="225" dirty="0">
                <a:solidFill>
                  <a:srgbClr val="FF0000"/>
                </a:solidFill>
              </a:rPr>
              <a:t>P332</a:t>
            </a:r>
            <a:endParaRPr lang="zh-CN" altLang="en-US" sz="2100" spc="225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spc="225" dirty="0" smtClean="0">
                <a:solidFill>
                  <a:prstClr val="white"/>
                </a:solidFill>
              </a:rPr>
              <a:t>7</a:t>
            </a:r>
            <a:r>
              <a:rPr lang="zh-CN" altLang="en-US" sz="2100" spc="225" dirty="0" smtClean="0">
                <a:solidFill>
                  <a:prstClr val="white"/>
                </a:solidFill>
              </a:rPr>
              <a:t>．</a:t>
            </a:r>
            <a:r>
              <a:rPr lang="en-US" altLang="zh-CN" sz="2100" spc="225" dirty="0">
                <a:solidFill>
                  <a:prstClr val="white"/>
                </a:solidFill>
              </a:rPr>
              <a:t>Paxos</a:t>
            </a:r>
            <a:r>
              <a:rPr lang="zh-CN" altLang="en-US" sz="2100" spc="225" dirty="0">
                <a:solidFill>
                  <a:prstClr val="white"/>
                </a:solidFill>
              </a:rPr>
              <a:t>算法如何保证数据的一致性？</a:t>
            </a:r>
            <a:r>
              <a:rPr lang="en-US" altLang="zh-CN" sz="2100" spc="225" dirty="0">
                <a:solidFill>
                  <a:srgbClr val="FF0000"/>
                </a:solidFill>
              </a:rPr>
              <a:t>P333</a:t>
            </a:r>
            <a:endParaRPr lang="zh-CN" altLang="en-US" sz="2100" spc="225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spc="225" dirty="0" smtClean="0">
                <a:solidFill>
                  <a:prstClr val="white"/>
                </a:solidFill>
              </a:rPr>
              <a:t>8</a:t>
            </a:r>
            <a:r>
              <a:rPr lang="zh-CN" altLang="en-US" sz="2100" spc="225" dirty="0" smtClean="0">
                <a:solidFill>
                  <a:prstClr val="white"/>
                </a:solidFill>
              </a:rPr>
              <a:t>．</a:t>
            </a:r>
            <a:r>
              <a:rPr lang="zh-CN" altLang="en-US" sz="2100" spc="225" dirty="0">
                <a:solidFill>
                  <a:prstClr val="white"/>
                </a:solidFill>
              </a:rPr>
              <a:t>阐述</a:t>
            </a:r>
            <a:r>
              <a:rPr lang="en-US" altLang="zh-CN" sz="2100" spc="225" dirty="0" err="1">
                <a:solidFill>
                  <a:prstClr val="white"/>
                </a:solidFill>
              </a:rPr>
              <a:t>Bigtable</a:t>
            </a:r>
            <a:r>
              <a:rPr lang="zh-CN" altLang="en-US" sz="2100" spc="225" dirty="0">
                <a:solidFill>
                  <a:prstClr val="white"/>
                </a:solidFill>
              </a:rPr>
              <a:t>的数据模型和系统架构</a:t>
            </a:r>
            <a:r>
              <a:rPr lang="zh-CN" altLang="en-US" sz="2100" spc="225" dirty="0" smtClean="0">
                <a:solidFill>
                  <a:prstClr val="white"/>
                </a:solidFill>
              </a:rPr>
              <a:t>。</a:t>
            </a:r>
            <a:r>
              <a:rPr lang="en-US" altLang="zh-CN" sz="2100" spc="225" dirty="0" smtClean="0">
                <a:solidFill>
                  <a:srgbClr val="FF0000"/>
                </a:solidFill>
              </a:rPr>
              <a:t>P32-35</a:t>
            </a:r>
            <a:endParaRPr lang="en-US" altLang="zh-CN" sz="2100" spc="225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spc="225" dirty="0" smtClean="0">
                <a:solidFill>
                  <a:prstClr val="white"/>
                </a:solidFill>
              </a:rPr>
              <a:t>9</a:t>
            </a:r>
            <a:r>
              <a:rPr lang="zh-CN" altLang="en-US" sz="2100" spc="225" dirty="0" smtClean="0">
                <a:solidFill>
                  <a:prstClr val="white"/>
                </a:solidFill>
              </a:rPr>
              <a:t>．</a:t>
            </a:r>
            <a:r>
              <a:rPr lang="zh-CN" altLang="en-US" sz="2100" spc="225" dirty="0">
                <a:solidFill>
                  <a:prstClr val="white"/>
                </a:solidFill>
              </a:rPr>
              <a:t>分布式存储系统</a:t>
            </a:r>
            <a:r>
              <a:rPr lang="en-US" altLang="zh-CN" sz="2100" spc="225" dirty="0">
                <a:solidFill>
                  <a:prstClr val="white"/>
                </a:solidFill>
              </a:rPr>
              <a:t>Megastore</a:t>
            </a:r>
            <a:r>
              <a:rPr lang="zh-CN" altLang="en-US" sz="2100" spc="225" dirty="0">
                <a:solidFill>
                  <a:prstClr val="white"/>
                </a:solidFill>
              </a:rPr>
              <a:t>的核心技术是什么</a:t>
            </a:r>
            <a:r>
              <a:rPr lang="zh-CN" altLang="en-US" sz="2100" spc="225" dirty="0" smtClean="0">
                <a:solidFill>
                  <a:prstClr val="white"/>
                </a:solidFill>
              </a:rPr>
              <a:t>？</a:t>
            </a:r>
            <a:r>
              <a:rPr lang="en-US" altLang="zh-CN" sz="2100" spc="225" dirty="0" smtClean="0">
                <a:solidFill>
                  <a:srgbClr val="FF0000"/>
                </a:solidFill>
              </a:rPr>
              <a:t>P47</a:t>
            </a:r>
            <a:endParaRPr lang="zh-CN" altLang="en-US" sz="2100" spc="225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4072" y="747228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96C527"/>
                </a:solidFill>
              </a:rPr>
              <a:t>习题：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64073" y="1349555"/>
            <a:ext cx="1523494" cy="0"/>
          </a:xfrm>
          <a:prstGeom prst="line">
            <a:avLst/>
          </a:prstGeom>
          <a:ln>
            <a:solidFill>
              <a:srgbClr val="96C5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64073" y="1431550"/>
            <a:ext cx="9514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6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399253" y="812419"/>
            <a:ext cx="1948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6"/>
                </a:solidFill>
                <a:latin typeface="+mn-ea"/>
              </a:rPr>
              <a:t>GFS</a:t>
            </a:r>
            <a:r>
              <a:rPr lang="zh-CN" altLang="en-US" sz="2800" b="1" dirty="0">
                <a:solidFill>
                  <a:schemeClr val="accent6"/>
                </a:solidFill>
                <a:latin typeface="+mn-ea"/>
              </a:rPr>
              <a:t>的特点</a:t>
            </a:r>
          </a:p>
        </p:txBody>
      </p:sp>
      <p:sp>
        <p:nvSpPr>
          <p:cNvPr id="3" name="椭圆 2"/>
          <p:cNvSpPr/>
          <p:nvPr/>
        </p:nvSpPr>
        <p:spPr>
          <a:xfrm>
            <a:off x="293525" y="95872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0840" y="1631692"/>
            <a:ext cx="261962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chemeClr val="accent6"/>
                </a:solidFill>
                <a:latin typeface="+mn-ea"/>
              </a:rPr>
              <a:t>（</a:t>
            </a:r>
            <a:r>
              <a:rPr lang="en-US" altLang="zh-CN" sz="2400" b="1" dirty="0" smtClean="0">
                <a:solidFill>
                  <a:schemeClr val="accent6"/>
                </a:solidFill>
                <a:latin typeface="+mn-ea"/>
              </a:rPr>
              <a:t>2</a:t>
            </a:r>
            <a:r>
              <a:rPr lang="zh-CN" altLang="en-US" sz="2400" b="1" dirty="0" smtClean="0">
                <a:solidFill>
                  <a:schemeClr val="accent6"/>
                </a:solidFill>
                <a:latin typeface="+mn-ea"/>
              </a:rPr>
              <a:t>）不</a:t>
            </a:r>
            <a:r>
              <a:rPr lang="zh-CN" altLang="en-US" sz="2400" b="1" dirty="0">
                <a:solidFill>
                  <a:schemeClr val="accent6"/>
                </a:solidFill>
                <a:latin typeface="+mn-ea"/>
              </a:rPr>
              <a:t>缓存数据 </a:t>
            </a:r>
          </a:p>
        </p:txBody>
      </p:sp>
      <p:sp>
        <p:nvSpPr>
          <p:cNvPr id="11" name="矩形 10"/>
          <p:cNvSpPr/>
          <p:nvPr/>
        </p:nvSpPr>
        <p:spPr>
          <a:xfrm>
            <a:off x="1234698" y="2215565"/>
            <a:ext cx="70952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文件操作大部分是流式读写，不存在大量重复读写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，因此使用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Cache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对性能提高不大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上数据存取使用本地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文件系统，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Cache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与实际数据的一致性维护也</a:t>
            </a:r>
            <a:r>
              <a:rPr lang="zh-CN" altLang="en-US" sz="2000" b="1" dirty="0">
                <a:solidFill>
                  <a:srgbClr val="FFC000"/>
                </a:solidFill>
                <a:latin typeface="+mn-ea"/>
              </a:rPr>
              <a:t>极其复杂</a:t>
            </a:r>
          </a:p>
        </p:txBody>
      </p:sp>
      <p:sp>
        <p:nvSpPr>
          <p:cNvPr id="12" name="椭圆 11"/>
          <p:cNvSpPr/>
          <p:nvPr/>
        </p:nvSpPr>
        <p:spPr>
          <a:xfrm>
            <a:off x="1093783" y="2482200"/>
            <a:ext cx="128835" cy="128835"/>
          </a:xfrm>
          <a:prstGeom prst="ellipse">
            <a:avLst/>
          </a:prstGeom>
          <a:solidFill>
            <a:srgbClr val="96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093783" y="3365938"/>
            <a:ext cx="128835" cy="128835"/>
          </a:xfrm>
          <a:prstGeom prst="ellipse">
            <a:avLst/>
          </a:prstGeom>
          <a:solidFill>
            <a:srgbClr val="96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latin typeface="+mn-ea"/>
              </a:rPr>
              <a:pPr/>
              <a:t>14</a:t>
            </a:fld>
            <a:endParaRPr lang="zh-CN" altLang="en-US" dirty="0"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9435" y="96020"/>
            <a:ext cx="416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Google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649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399253" y="818263"/>
            <a:ext cx="1948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6"/>
                </a:solidFill>
                <a:latin typeface="+mn-ea"/>
              </a:rPr>
              <a:t>GFS</a:t>
            </a:r>
            <a:r>
              <a:rPr lang="zh-CN" altLang="en-US" sz="2800" b="1" dirty="0">
                <a:solidFill>
                  <a:schemeClr val="accent6"/>
                </a:solidFill>
                <a:latin typeface="+mn-ea"/>
              </a:rPr>
              <a:t>的特点</a:t>
            </a:r>
          </a:p>
        </p:txBody>
      </p:sp>
      <p:sp>
        <p:nvSpPr>
          <p:cNvPr id="3" name="椭圆 2"/>
          <p:cNvSpPr/>
          <p:nvPr/>
        </p:nvSpPr>
        <p:spPr>
          <a:xfrm>
            <a:off x="293525" y="964569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1333" y="1722704"/>
            <a:ext cx="314380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429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chemeClr val="accent6"/>
                </a:solidFill>
                <a:latin typeface="+mn-ea"/>
              </a:rPr>
              <a:t>（</a:t>
            </a:r>
            <a:r>
              <a:rPr lang="en-US" altLang="zh-CN" sz="2400" b="1" dirty="0" smtClean="0">
                <a:solidFill>
                  <a:schemeClr val="accent6"/>
                </a:solidFill>
                <a:latin typeface="+mn-ea"/>
              </a:rPr>
              <a:t>3</a:t>
            </a:r>
            <a:r>
              <a:rPr lang="zh-CN" altLang="en-US" sz="2400" b="1" dirty="0" smtClean="0">
                <a:solidFill>
                  <a:schemeClr val="accent6"/>
                </a:solidFill>
                <a:latin typeface="+mn-ea"/>
              </a:rPr>
              <a:t>）在</a:t>
            </a:r>
            <a:r>
              <a:rPr lang="zh-CN" altLang="en-US" sz="2400" b="1" dirty="0">
                <a:solidFill>
                  <a:schemeClr val="accent6"/>
                </a:solidFill>
                <a:latin typeface="+mn-ea"/>
              </a:rPr>
              <a:t>用户态下实现</a:t>
            </a:r>
          </a:p>
        </p:txBody>
      </p:sp>
      <p:sp>
        <p:nvSpPr>
          <p:cNvPr id="11" name="矩形 10"/>
          <p:cNvSpPr/>
          <p:nvPr/>
        </p:nvSpPr>
        <p:spPr>
          <a:xfrm>
            <a:off x="1379667" y="2306578"/>
            <a:ext cx="69826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提供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POSIX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编程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接口，功能丰富，存取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数据容易，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通用性高  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用户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态下有多种调试工具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都以进程方式运行，单个进程不影响整个操作系统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GFS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和操作系统运行在不同的空间，两者耦合性降低 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latin typeface="+mn-ea"/>
              </a:rPr>
              <a:t>提供专用文件系统接口，降低了系统的复杂度。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194148" y="2573212"/>
            <a:ext cx="128835" cy="128835"/>
          </a:xfrm>
          <a:prstGeom prst="ellipse">
            <a:avLst/>
          </a:prstGeom>
          <a:solidFill>
            <a:srgbClr val="96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194148" y="3456950"/>
            <a:ext cx="128835" cy="128835"/>
          </a:xfrm>
          <a:prstGeom prst="ellipse">
            <a:avLst/>
          </a:prstGeom>
          <a:solidFill>
            <a:srgbClr val="96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n-ea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205299" y="4397951"/>
            <a:ext cx="128835" cy="128835"/>
          </a:xfrm>
          <a:prstGeom prst="ellipse">
            <a:avLst/>
          </a:prstGeom>
          <a:solidFill>
            <a:srgbClr val="96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194148" y="3035679"/>
            <a:ext cx="128835" cy="128835"/>
          </a:xfrm>
          <a:prstGeom prst="ellipse">
            <a:avLst/>
          </a:prstGeom>
          <a:solidFill>
            <a:srgbClr val="96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n-ea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205299" y="4822157"/>
            <a:ext cx="128835" cy="128835"/>
          </a:xfrm>
          <a:prstGeom prst="ellipse">
            <a:avLst/>
          </a:prstGeom>
          <a:solidFill>
            <a:srgbClr val="96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latin typeface="+mn-ea"/>
              </a:rPr>
              <a:pPr/>
              <a:t>15</a:t>
            </a:fld>
            <a:endParaRPr lang="zh-CN" altLang="en-US" dirty="0">
              <a:latin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9435" y="96020"/>
            <a:ext cx="416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Google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286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399253" y="808637"/>
            <a:ext cx="2502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2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、</a:t>
            </a:r>
            <a:r>
              <a:rPr lang="en-US" altLang="zh-CN" sz="2400" b="1" dirty="0">
                <a:solidFill>
                  <a:schemeClr val="accent6"/>
                </a:solidFill>
              </a:rPr>
              <a:t>GFS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容错机制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293525" y="954943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矩形 29"/>
          <p:cNvSpPr/>
          <p:nvPr/>
        </p:nvSpPr>
        <p:spPr>
          <a:xfrm>
            <a:off x="521495" y="5482672"/>
            <a:ext cx="82894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为了防止</a:t>
            </a:r>
            <a:r>
              <a:rPr lang="en-US" altLang="zh-CN" dirty="0">
                <a:latin typeface="+mn-ea"/>
              </a:rPr>
              <a:t>Master</a:t>
            </a:r>
            <a:r>
              <a:rPr lang="zh-CN" altLang="en-US" dirty="0">
                <a:latin typeface="+mn-ea"/>
              </a:rPr>
              <a:t>彻底死机的情况，</a:t>
            </a:r>
            <a:r>
              <a:rPr lang="en-US" altLang="zh-CN" dirty="0">
                <a:latin typeface="+mn-ea"/>
              </a:rPr>
              <a:t>GFS</a:t>
            </a:r>
            <a:r>
              <a:rPr lang="zh-CN" altLang="en-US" dirty="0">
                <a:latin typeface="+mn-ea"/>
              </a:rPr>
              <a:t>还提供了</a:t>
            </a:r>
            <a:r>
              <a:rPr lang="en-US" altLang="zh-CN" dirty="0">
                <a:latin typeface="+mn-ea"/>
              </a:rPr>
              <a:t>Master</a:t>
            </a:r>
            <a:r>
              <a:rPr lang="zh-CN" altLang="en-US" dirty="0">
                <a:latin typeface="+mn-ea"/>
              </a:rPr>
              <a:t>远程的实时备份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355133" y="2269325"/>
            <a:ext cx="8690895" cy="1551540"/>
            <a:chOff x="547972" y="1677710"/>
            <a:chExt cx="11587860" cy="2068720"/>
          </a:xfrm>
        </p:grpSpPr>
        <p:sp>
          <p:nvSpPr>
            <p:cNvPr id="16" name="任意多边形 15"/>
            <p:cNvSpPr/>
            <p:nvPr/>
          </p:nvSpPr>
          <p:spPr>
            <a:xfrm>
              <a:off x="9702800" y="1930400"/>
              <a:ext cx="355600" cy="762000"/>
            </a:xfrm>
            <a:custGeom>
              <a:avLst/>
              <a:gdLst>
                <a:gd name="connsiteX0" fmla="*/ 0 w 355600"/>
                <a:gd name="connsiteY0" fmla="*/ 0 h 762000"/>
                <a:gd name="connsiteX1" fmla="*/ 355600 w 355600"/>
                <a:gd name="connsiteY1" fmla="*/ 342900 h 762000"/>
                <a:gd name="connsiteX2" fmla="*/ 0 w 355600"/>
                <a:gd name="connsiteY2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5600" h="762000">
                  <a:moveTo>
                    <a:pt x="0" y="0"/>
                  </a:moveTo>
                  <a:cubicBezTo>
                    <a:pt x="177800" y="107950"/>
                    <a:pt x="355600" y="215900"/>
                    <a:pt x="355600" y="342900"/>
                  </a:cubicBezTo>
                  <a:cubicBezTo>
                    <a:pt x="355600" y="469900"/>
                    <a:pt x="177800" y="615950"/>
                    <a:pt x="0" y="762000"/>
                  </a:cubicBezTo>
                </a:path>
              </a:pathLst>
            </a:cu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487772" y="1677710"/>
              <a:ext cx="8240428" cy="54479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487772" y="2430107"/>
              <a:ext cx="8240428" cy="54479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1487772" y="3182505"/>
              <a:ext cx="8240428" cy="54479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" name="椭圆 4"/>
            <p:cNvSpPr/>
            <p:nvPr/>
          </p:nvSpPr>
          <p:spPr>
            <a:xfrm>
              <a:off x="547972" y="1677710"/>
              <a:ext cx="2047636" cy="20476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/>
                <a:t>Master</a:t>
              </a:r>
            </a:p>
            <a:p>
              <a:pPr algn="ctr"/>
              <a:r>
                <a:rPr lang="zh-CN" altLang="en-US" sz="2000" dirty="0"/>
                <a:t>元数据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2595608" y="1781827"/>
              <a:ext cx="7754892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500" dirty="0">
                  <a:solidFill>
                    <a:schemeClr val="bg1"/>
                  </a:solidFill>
                </a:rPr>
                <a:t>命名空间（</a:t>
              </a:r>
              <a:r>
                <a:rPr lang="en-US" altLang="zh-CN" sz="1500" dirty="0">
                  <a:solidFill>
                    <a:schemeClr val="bg1"/>
                  </a:solidFill>
                </a:rPr>
                <a:t>Name Space</a:t>
              </a:r>
              <a:r>
                <a:rPr lang="zh-CN" altLang="en-US" sz="1500" dirty="0" smtClean="0">
                  <a:solidFill>
                    <a:schemeClr val="bg1"/>
                  </a:solidFill>
                </a:rPr>
                <a:t>）</a:t>
              </a:r>
              <a:r>
                <a:rPr lang="en-US" altLang="zh-CN" sz="1500" dirty="0" smtClean="0">
                  <a:solidFill>
                    <a:schemeClr val="bg1"/>
                  </a:solidFill>
                </a:rPr>
                <a:t>【</a:t>
              </a:r>
              <a:r>
                <a:rPr lang="zh-CN" altLang="en-US" sz="1500" dirty="0">
                  <a:solidFill>
                    <a:schemeClr val="bg1"/>
                  </a:solidFill>
                </a:rPr>
                <a:t>整个文件系统的目录结构</a:t>
              </a:r>
              <a:r>
                <a:rPr lang="en-US" altLang="zh-CN" sz="1500" dirty="0" smtClean="0">
                  <a:solidFill>
                    <a:schemeClr val="bg1"/>
                  </a:solidFill>
                </a:rPr>
                <a:t>】</a:t>
              </a:r>
              <a:endParaRPr lang="zh-CN" alt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725265" y="2522729"/>
              <a:ext cx="315022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500" dirty="0">
                  <a:solidFill>
                    <a:schemeClr val="bg1"/>
                  </a:solidFill>
                </a:rPr>
                <a:t>Chunk</a:t>
              </a:r>
              <a:r>
                <a:rPr lang="zh-CN" altLang="en-US" sz="1500" dirty="0">
                  <a:solidFill>
                    <a:schemeClr val="bg1"/>
                  </a:solidFill>
                </a:rPr>
                <a:t>与文件名的映射表。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725265" y="3257765"/>
              <a:ext cx="670655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500" dirty="0">
                  <a:solidFill>
                    <a:schemeClr val="bg1"/>
                  </a:solidFill>
                </a:rPr>
                <a:t>Chunk</a:t>
              </a:r>
              <a:r>
                <a:rPr lang="zh-CN" altLang="en-US" sz="1500" dirty="0">
                  <a:solidFill>
                    <a:schemeClr val="bg1"/>
                  </a:solidFill>
                </a:rPr>
                <a:t>副本的</a:t>
              </a:r>
              <a:r>
                <a:rPr lang="zh-CN" altLang="en-US" sz="1500" dirty="0" smtClean="0">
                  <a:solidFill>
                    <a:schemeClr val="bg1"/>
                  </a:solidFill>
                </a:rPr>
                <a:t>位置信息</a:t>
              </a:r>
              <a:r>
                <a:rPr lang="en-US" altLang="zh-CN" sz="1500" dirty="0" smtClean="0">
                  <a:solidFill>
                    <a:schemeClr val="bg1"/>
                  </a:solidFill>
                </a:rPr>
                <a:t>【</a:t>
              </a:r>
              <a:r>
                <a:rPr lang="zh-CN" altLang="en-US" sz="1500" dirty="0">
                  <a:solidFill>
                    <a:schemeClr val="bg1"/>
                  </a:solidFill>
                </a:rPr>
                <a:t>每一个</a:t>
              </a:r>
              <a:r>
                <a:rPr lang="en-US" altLang="zh-CN" sz="1500" dirty="0">
                  <a:solidFill>
                    <a:schemeClr val="bg1"/>
                  </a:solidFill>
                </a:rPr>
                <a:t>Chunk</a:t>
              </a:r>
              <a:r>
                <a:rPr lang="zh-CN" altLang="en-US" sz="1500" dirty="0">
                  <a:solidFill>
                    <a:schemeClr val="bg1"/>
                  </a:solidFill>
                </a:rPr>
                <a:t>默认有三</a:t>
              </a:r>
              <a:r>
                <a:rPr lang="zh-CN" altLang="en-US" sz="1500" dirty="0" smtClean="0">
                  <a:solidFill>
                    <a:schemeClr val="bg1"/>
                  </a:solidFill>
                </a:rPr>
                <a:t>个副本</a:t>
              </a:r>
              <a:r>
                <a:rPr lang="en-US" altLang="zh-CN" sz="1500" dirty="0" smtClean="0">
                  <a:solidFill>
                    <a:schemeClr val="bg1"/>
                  </a:solidFill>
                </a:rPr>
                <a:t>】</a:t>
              </a:r>
              <a:endParaRPr lang="zh-CN" altLang="en-US" sz="1500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9728200" y="3435350"/>
              <a:ext cx="304800" cy="0"/>
            </a:xfrm>
            <a:prstGeom prst="line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10058400" y="2067837"/>
              <a:ext cx="707887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350" dirty="0"/>
                <a:t>日志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10058400" y="3069322"/>
              <a:ext cx="2077432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350" dirty="0"/>
                <a:t>直接保存在各个</a:t>
              </a:r>
              <a:r>
                <a:rPr lang="en-US" altLang="zh-CN" sz="1350" dirty="0"/>
                <a:t>Chunk Server</a:t>
              </a:r>
              <a:r>
                <a:rPr lang="zh-CN" altLang="en-US" sz="1350" dirty="0"/>
                <a:t>上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521495" y="4103117"/>
            <a:ext cx="8289471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当</a:t>
            </a:r>
            <a:r>
              <a:rPr lang="en-US" altLang="zh-CN" dirty="0">
                <a:latin typeface="+mn-ea"/>
              </a:rPr>
              <a:t>Master</a:t>
            </a:r>
            <a:r>
              <a:rPr lang="zh-CN" altLang="en-US" dirty="0">
                <a:latin typeface="+mn-ea"/>
              </a:rPr>
              <a:t>发生故障时，在磁盘数据保存完好的情况下，可以迅速恢复以上</a:t>
            </a:r>
            <a:r>
              <a:rPr lang="zh-CN" altLang="en-US" dirty="0" smtClean="0">
                <a:latin typeface="+mn-ea"/>
              </a:rPr>
              <a:t>元数据。</a:t>
            </a:r>
            <a:endParaRPr lang="en-US" altLang="zh-CN" dirty="0" smtClean="0">
              <a:latin typeface="+mn-ea"/>
            </a:endParaRPr>
          </a:p>
          <a:p>
            <a:r>
              <a:rPr lang="zh-CN" altLang="zh-CN" dirty="0" smtClean="0">
                <a:latin typeface="+mn-ea"/>
              </a:rPr>
              <a:t>单个</a:t>
            </a:r>
            <a:r>
              <a:rPr lang="en-US" altLang="zh-CN" dirty="0">
                <a:latin typeface="+mn-ea"/>
              </a:rPr>
              <a:t>Master</a:t>
            </a:r>
            <a:r>
              <a:rPr lang="zh-CN" altLang="zh-CN" dirty="0">
                <a:latin typeface="+mn-ea"/>
              </a:rPr>
              <a:t>，对于前两种元数据，</a:t>
            </a:r>
            <a:r>
              <a:rPr lang="en-US" altLang="zh-CN" dirty="0">
                <a:latin typeface="+mn-ea"/>
              </a:rPr>
              <a:t>GFS</a:t>
            </a:r>
            <a:r>
              <a:rPr lang="zh-CN" altLang="zh-CN" dirty="0">
                <a:latin typeface="+mn-ea"/>
              </a:rPr>
              <a:t>通过操作日志来提供容错功能的。第三种元数据信息（副本）保存在各个</a:t>
            </a:r>
            <a:r>
              <a:rPr lang="en-US" altLang="zh-CN" dirty="0">
                <a:latin typeface="+mn-ea"/>
              </a:rPr>
              <a:t>Chunk Server</a:t>
            </a:r>
            <a:r>
              <a:rPr lang="zh-CN" altLang="zh-CN" dirty="0">
                <a:latin typeface="+mn-ea"/>
              </a:rPr>
              <a:t>上，</a:t>
            </a:r>
            <a:r>
              <a:rPr lang="en-US" altLang="zh-CN" dirty="0">
                <a:latin typeface="+mn-ea"/>
              </a:rPr>
              <a:t>Master</a:t>
            </a:r>
            <a:r>
              <a:rPr lang="zh-CN" altLang="zh-CN" dirty="0">
                <a:latin typeface="+mn-ea"/>
              </a:rPr>
              <a:t>故障时，可以从</a:t>
            </a:r>
            <a:r>
              <a:rPr lang="en-US" altLang="zh-CN" dirty="0">
                <a:latin typeface="+mn-ea"/>
              </a:rPr>
              <a:t>Chunk Server</a:t>
            </a:r>
            <a:r>
              <a:rPr lang="zh-CN" altLang="zh-CN" dirty="0">
                <a:latin typeface="+mn-ea"/>
              </a:rPr>
              <a:t>上恢复</a:t>
            </a:r>
            <a:endParaRPr lang="zh-CN" altLang="en-US" dirty="0">
              <a:latin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05036" y="4114271"/>
            <a:ext cx="94297" cy="1189175"/>
          </a:xfrm>
          <a:prstGeom prst="rect">
            <a:avLst/>
          </a:prstGeom>
          <a:solidFill>
            <a:srgbClr val="96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3" name="矩形 32"/>
          <p:cNvSpPr/>
          <p:nvPr/>
        </p:nvSpPr>
        <p:spPr>
          <a:xfrm>
            <a:off x="406117" y="5482672"/>
            <a:ext cx="93216" cy="342828"/>
          </a:xfrm>
          <a:prstGeom prst="rect">
            <a:avLst/>
          </a:prstGeom>
          <a:solidFill>
            <a:srgbClr val="96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99435" y="96020"/>
            <a:ext cx="416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Google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0852" y="1565905"/>
            <a:ext cx="2160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accent6"/>
                </a:solidFill>
              </a:rPr>
              <a:t>【Master</a:t>
            </a:r>
            <a:r>
              <a:rPr lang="zh-CN" altLang="en-US" b="1" dirty="0" smtClean="0">
                <a:solidFill>
                  <a:schemeClr val="accent6"/>
                </a:solidFill>
              </a:rPr>
              <a:t>容错</a:t>
            </a:r>
            <a:r>
              <a:rPr lang="en-US" altLang="zh-CN" b="1" dirty="0" smtClean="0">
                <a:solidFill>
                  <a:schemeClr val="accent6"/>
                </a:solidFill>
              </a:rPr>
              <a:t>】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29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399253" y="800100"/>
            <a:ext cx="3287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【Chunk Server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容错</a:t>
            </a:r>
            <a:r>
              <a:rPr lang="en-US" altLang="zh-CN" sz="2400" b="1" dirty="0" smtClean="0">
                <a:solidFill>
                  <a:schemeClr val="accent6"/>
                </a:solidFill>
              </a:rPr>
              <a:t>】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293525" y="9464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矩形 1"/>
          <p:cNvSpPr/>
          <p:nvPr/>
        </p:nvSpPr>
        <p:spPr>
          <a:xfrm>
            <a:off x="488498" y="1639081"/>
            <a:ext cx="8094773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GFS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采用副本的方式实现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Chunk Server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的容错。每一个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有多个存储副本（默认为三个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），分布在不同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Chunk Server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上副本的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分布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策略，需要考虑多种因素，如网络拓扑、机架分部、磁盘的利用率等。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99435" y="96020"/>
            <a:ext cx="416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Google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9271" y="2897549"/>
            <a:ext cx="8063999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对于每一个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，必须将所有的副本全部写入成功，才视为成功写入。相关的副本出现丢失或不可恢复等情况，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自动将该副本复制到其他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Chunk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Server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。从而确保副本保持一定个数。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2208" y="4136347"/>
            <a:ext cx="8101061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GFS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中的每一个文件被划分成多个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的默认大小是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64MB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每一个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Chunk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以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Block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为单位进行划分，大小为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64KB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，每一个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Block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对应一个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32bit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校验和，保证数据正确（若某个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Block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错误，则转移至其他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Chunk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副本）。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526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399253" y="800100"/>
            <a:ext cx="2528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3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、系统</a:t>
            </a:r>
            <a:r>
              <a:rPr lang="zh-CN" altLang="en-US" sz="2400" b="1" dirty="0">
                <a:solidFill>
                  <a:schemeClr val="accent6"/>
                </a:solidFill>
              </a:rPr>
              <a:t>管理技术</a:t>
            </a:r>
          </a:p>
        </p:txBody>
      </p:sp>
      <p:sp>
        <p:nvSpPr>
          <p:cNvPr id="3" name="椭圆 2"/>
          <p:cNvSpPr/>
          <p:nvPr/>
        </p:nvSpPr>
        <p:spPr>
          <a:xfrm>
            <a:off x="293525" y="9464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9" name="任意多边形 68"/>
          <p:cNvSpPr/>
          <p:nvPr/>
        </p:nvSpPr>
        <p:spPr>
          <a:xfrm>
            <a:off x="2845596" y="2111945"/>
            <a:ext cx="1607344" cy="1472656"/>
          </a:xfrm>
          <a:custGeom>
            <a:avLst/>
            <a:gdLst>
              <a:gd name="connsiteX0" fmla="*/ 0 w 2143125"/>
              <a:gd name="connsiteY0" fmla="*/ 0 h 1963541"/>
              <a:gd name="connsiteX1" fmla="*/ 2143125 w 2143125"/>
              <a:gd name="connsiteY1" fmla="*/ 0 h 1963541"/>
              <a:gd name="connsiteX2" fmla="*/ 2143125 w 2143125"/>
              <a:gd name="connsiteY2" fmla="*/ 1963541 h 1963541"/>
              <a:gd name="connsiteX3" fmla="*/ 0 w 2143125"/>
              <a:gd name="connsiteY3" fmla="*/ 1963541 h 1963541"/>
              <a:gd name="connsiteX4" fmla="*/ 0 w 2143125"/>
              <a:gd name="connsiteY4" fmla="*/ 0 h 196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125" h="1963541">
                <a:moveTo>
                  <a:pt x="0" y="0"/>
                </a:moveTo>
                <a:lnTo>
                  <a:pt x="2143125" y="0"/>
                </a:lnTo>
                <a:lnTo>
                  <a:pt x="2143125" y="1963541"/>
                </a:lnTo>
                <a:lnTo>
                  <a:pt x="0" y="196354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8" name="任意多边形 67"/>
          <p:cNvSpPr/>
          <p:nvPr/>
        </p:nvSpPr>
        <p:spPr>
          <a:xfrm>
            <a:off x="4661096" y="2111945"/>
            <a:ext cx="1582542" cy="1472656"/>
          </a:xfrm>
          <a:custGeom>
            <a:avLst/>
            <a:gdLst>
              <a:gd name="connsiteX0" fmla="*/ 0 w 2110056"/>
              <a:gd name="connsiteY0" fmla="*/ 0 h 1963541"/>
              <a:gd name="connsiteX1" fmla="*/ 2110056 w 2110056"/>
              <a:gd name="connsiteY1" fmla="*/ 0 h 1963541"/>
              <a:gd name="connsiteX2" fmla="*/ 2110056 w 2110056"/>
              <a:gd name="connsiteY2" fmla="*/ 1963541 h 1963541"/>
              <a:gd name="connsiteX3" fmla="*/ 0 w 2110056"/>
              <a:gd name="connsiteY3" fmla="*/ 1963541 h 1963541"/>
              <a:gd name="connsiteX4" fmla="*/ 0 w 2110056"/>
              <a:gd name="connsiteY4" fmla="*/ 0 h 196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0056" h="1963541">
                <a:moveTo>
                  <a:pt x="0" y="0"/>
                </a:moveTo>
                <a:lnTo>
                  <a:pt x="2110056" y="0"/>
                </a:lnTo>
                <a:lnTo>
                  <a:pt x="2110056" y="1963541"/>
                </a:lnTo>
                <a:lnTo>
                  <a:pt x="0" y="196354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7" name="任意多边形 66"/>
          <p:cNvSpPr/>
          <p:nvPr/>
        </p:nvSpPr>
        <p:spPr>
          <a:xfrm>
            <a:off x="2845596" y="3794076"/>
            <a:ext cx="1607344" cy="1472656"/>
          </a:xfrm>
          <a:custGeom>
            <a:avLst/>
            <a:gdLst>
              <a:gd name="connsiteX0" fmla="*/ 0 w 2143125"/>
              <a:gd name="connsiteY0" fmla="*/ 0 h 1963541"/>
              <a:gd name="connsiteX1" fmla="*/ 2143125 w 2143125"/>
              <a:gd name="connsiteY1" fmla="*/ 0 h 1963541"/>
              <a:gd name="connsiteX2" fmla="*/ 2143125 w 2143125"/>
              <a:gd name="connsiteY2" fmla="*/ 1963541 h 1963541"/>
              <a:gd name="connsiteX3" fmla="*/ 0 w 2143125"/>
              <a:gd name="connsiteY3" fmla="*/ 1963541 h 1963541"/>
              <a:gd name="connsiteX4" fmla="*/ 0 w 2143125"/>
              <a:gd name="connsiteY4" fmla="*/ 0 h 196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125" h="1963541">
                <a:moveTo>
                  <a:pt x="0" y="0"/>
                </a:moveTo>
                <a:lnTo>
                  <a:pt x="2143125" y="0"/>
                </a:lnTo>
                <a:lnTo>
                  <a:pt x="2143125" y="1963541"/>
                </a:lnTo>
                <a:lnTo>
                  <a:pt x="0" y="196354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6" name="任意多边形 65"/>
          <p:cNvSpPr/>
          <p:nvPr/>
        </p:nvSpPr>
        <p:spPr>
          <a:xfrm>
            <a:off x="4661096" y="3794076"/>
            <a:ext cx="1582542" cy="1472656"/>
          </a:xfrm>
          <a:custGeom>
            <a:avLst/>
            <a:gdLst>
              <a:gd name="connsiteX0" fmla="*/ 0 w 2110056"/>
              <a:gd name="connsiteY0" fmla="*/ 0 h 1963541"/>
              <a:gd name="connsiteX1" fmla="*/ 2110056 w 2110056"/>
              <a:gd name="connsiteY1" fmla="*/ 0 h 1963541"/>
              <a:gd name="connsiteX2" fmla="*/ 2110056 w 2110056"/>
              <a:gd name="connsiteY2" fmla="*/ 1963541 h 1963541"/>
              <a:gd name="connsiteX3" fmla="*/ 0 w 2110056"/>
              <a:gd name="connsiteY3" fmla="*/ 1963541 h 1963541"/>
              <a:gd name="connsiteX4" fmla="*/ 0 w 2110056"/>
              <a:gd name="connsiteY4" fmla="*/ 0 h 196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0056" h="1963541">
                <a:moveTo>
                  <a:pt x="0" y="0"/>
                </a:moveTo>
                <a:lnTo>
                  <a:pt x="2110056" y="0"/>
                </a:lnTo>
                <a:lnTo>
                  <a:pt x="2110056" y="1963541"/>
                </a:lnTo>
                <a:lnTo>
                  <a:pt x="0" y="196354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4" name="任意多边形 63"/>
          <p:cNvSpPr/>
          <p:nvPr/>
        </p:nvSpPr>
        <p:spPr>
          <a:xfrm>
            <a:off x="498672" y="2111945"/>
            <a:ext cx="2346923" cy="1472656"/>
          </a:xfrm>
          <a:custGeom>
            <a:avLst/>
            <a:gdLst>
              <a:gd name="connsiteX0" fmla="*/ 0 w 3129230"/>
              <a:gd name="connsiteY0" fmla="*/ 0 h 1963541"/>
              <a:gd name="connsiteX1" fmla="*/ 3129230 w 3129230"/>
              <a:gd name="connsiteY1" fmla="*/ 0 h 1963541"/>
              <a:gd name="connsiteX2" fmla="*/ 3129230 w 3129230"/>
              <a:gd name="connsiteY2" fmla="*/ 1963541 h 1963541"/>
              <a:gd name="connsiteX3" fmla="*/ 0 w 3129230"/>
              <a:gd name="connsiteY3" fmla="*/ 1963541 h 1963541"/>
              <a:gd name="connsiteX4" fmla="*/ 0 w 3129230"/>
              <a:gd name="connsiteY4" fmla="*/ 0 h 196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9230" h="1963541">
                <a:moveTo>
                  <a:pt x="0" y="0"/>
                </a:moveTo>
                <a:lnTo>
                  <a:pt x="3129230" y="0"/>
                </a:lnTo>
                <a:lnTo>
                  <a:pt x="3129230" y="1963541"/>
                </a:lnTo>
                <a:lnTo>
                  <a:pt x="0" y="19635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3" name="任意多边形 62"/>
          <p:cNvSpPr/>
          <p:nvPr/>
        </p:nvSpPr>
        <p:spPr>
          <a:xfrm>
            <a:off x="6243639" y="2111945"/>
            <a:ext cx="2371724" cy="1472656"/>
          </a:xfrm>
          <a:custGeom>
            <a:avLst/>
            <a:gdLst>
              <a:gd name="connsiteX0" fmla="*/ 0 w 3162299"/>
              <a:gd name="connsiteY0" fmla="*/ 0 h 1963541"/>
              <a:gd name="connsiteX1" fmla="*/ 3162299 w 3162299"/>
              <a:gd name="connsiteY1" fmla="*/ 0 h 1963541"/>
              <a:gd name="connsiteX2" fmla="*/ 3162299 w 3162299"/>
              <a:gd name="connsiteY2" fmla="*/ 1963541 h 1963541"/>
              <a:gd name="connsiteX3" fmla="*/ 0 w 3162299"/>
              <a:gd name="connsiteY3" fmla="*/ 1963541 h 1963541"/>
              <a:gd name="connsiteX4" fmla="*/ 0 w 3162299"/>
              <a:gd name="connsiteY4" fmla="*/ 0 h 196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2299" h="1963541">
                <a:moveTo>
                  <a:pt x="0" y="0"/>
                </a:moveTo>
                <a:lnTo>
                  <a:pt x="3162299" y="0"/>
                </a:lnTo>
                <a:lnTo>
                  <a:pt x="3162299" y="1963541"/>
                </a:lnTo>
                <a:lnTo>
                  <a:pt x="0" y="19635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2" name="任意多边形 61"/>
          <p:cNvSpPr/>
          <p:nvPr/>
        </p:nvSpPr>
        <p:spPr>
          <a:xfrm>
            <a:off x="498672" y="3794076"/>
            <a:ext cx="2346923" cy="1472656"/>
          </a:xfrm>
          <a:custGeom>
            <a:avLst/>
            <a:gdLst>
              <a:gd name="connsiteX0" fmla="*/ 0 w 3129230"/>
              <a:gd name="connsiteY0" fmla="*/ 0 h 1963541"/>
              <a:gd name="connsiteX1" fmla="*/ 3129230 w 3129230"/>
              <a:gd name="connsiteY1" fmla="*/ 0 h 1963541"/>
              <a:gd name="connsiteX2" fmla="*/ 3129230 w 3129230"/>
              <a:gd name="connsiteY2" fmla="*/ 1963541 h 1963541"/>
              <a:gd name="connsiteX3" fmla="*/ 0 w 3129230"/>
              <a:gd name="connsiteY3" fmla="*/ 1963541 h 1963541"/>
              <a:gd name="connsiteX4" fmla="*/ 0 w 3129230"/>
              <a:gd name="connsiteY4" fmla="*/ 0 h 196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9230" h="1963541">
                <a:moveTo>
                  <a:pt x="0" y="0"/>
                </a:moveTo>
                <a:lnTo>
                  <a:pt x="3129230" y="0"/>
                </a:lnTo>
                <a:lnTo>
                  <a:pt x="3129230" y="1963541"/>
                </a:lnTo>
                <a:lnTo>
                  <a:pt x="0" y="19635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1" name="任意多边形 60"/>
          <p:cNvSpPr/>
          <p:nvPr/>
        </p:nvSpPr>
        <p:spPr>
          <a:xfrm>
            <a:off x="6243639" y="3794076"/>
            <a:ext cx="2371724" cy="1472656"/>
          </a:xfrm>
          <a:custGeom>
            <a:avLst/>
            <a:gdLst>
              <a:gd name="connsiteX0" fmla="*/ 0 w 3162299"/>
              <a:gd name="connsiteY0" fmla="*/ 0 h 1963541"/>
              <a:gd name="connsiteX1" fmla="*/ 3162299 w 3162299"/>
              <a:gd name="connsiteY1" fmla="*/ 0 h 1963541"/>
              <a:gd name="connsiteX2" fmla="*/ 3162299 w 3162299"/>
              <a:gd name="connsiteY2" fmla="*/ 1963541 h 1963541"/>
              <a:gd name="connsiteX3" fmla="*/ 0 w 3162299"/>
              <a:gd name="connsiteY3" fmla="*/ 1963541 h 1963541"/>
              <a:gd name="connsiteX4" fmla="*/ 0 w 3162299"/>
              <a:gd name="connsiteY4" fmla="*/ 0 h 196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2299" h="1963541">
                <a:moveTo>
                  <a:pt x="0" y="0"/>
                </a:moveTo>
                <a:lnTo>
                  <a:pt x="3162299" y="0"/>
                </a:lnTo>
                <a:lnTo>
                  <a:pt x="3162299" y="1963541"/>
                </a:lnTo>
                <a:lnTo>
                  <a:pt x="0" y="19635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椭圆 10"/>
          <p:cNvSpPr/>
          <p:nvPr/>
        </p:nvSpPr>
        <p:spPr>
          <a:xfrm>
            <a:off x="3601641" y="2717081"/>
            <a:ext cx="1885950" cy="1885950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7" name="矩形 46"/>
          <p:cNvSpPr/>
          <p:nvPr/>
        </p:nvSpPr>
        <p:spPr>
          <a:xfrm>
            <a:off x="3818532" y="3239215"/>
            <a:ext cx="1415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系统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管理技术</a:t>
            </a:r>
          </a:p>
        </p:txBody>
      </p:sp>
      <p:sp>
        <p:nvSpPr>
          <p:cNvPr id="70" name="矩形 69"/>
          <p:cNvSpPr/>
          <p:nvPr/>
        </p:nvSpPr>
        <p:spPr>
          <a:xfrm>
            <a:off x="2980171" y="2338968"/>
            <a:ext cx="11206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大规模集群安装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技术</a:t>
            </a:r>
          </a:p>
        </p:txBody>
      </p:sp>
      <p:sp>
        <p:nvSpPr>
          <p:cNvPr id="71" name="矩形 70"/>
          <p:cNvSpPr/>
          <p:nvPr/>
        </p:nvSpPr>
        <p:spPr>
          <a:xfrm>
            <a:off x="4927284" y="2338969"/>
            <a:ext cx="1120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</a:rPr>
              <a:t>故障检测技术 </a:t>
            </a:r>
          </a:p>
        </p:txBody>
      </p:sp>
      <p:sp>
        <p:nvSpPr>
          <p:cNvPr id="72" name="矩形 71"/>
          <p:cNvSpPr/>
          <p:nvPr/>
        </p:nvSpPr>
        <p:spPr>
          <a:xfrm>
            <a:off x="2980171" y="4152907"/>
            <a:ext cx="11206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节点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动态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加入技术 </a:t>
            </a:r>
          </a:p>
        </p:txBody>
      </p:sp>
      <p:sp>
        <p:nvSpPr>
          <p:cNvPr id="73" name="矩形 72"/>
          <p:cNvSpPr/>
          <p:nvPr/>
        </p:nvSpPr>
        <p:spPr>
          <a:xfrm>
            <a:off x="4927284" y="4667462"/>
            <a:ext cx="1120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节能技术 </a:t>
            </a:r>
          </a:p>
        </p:txBody>
      </p:sp>
      <p:sp>
        <p:nvSpPr>
          <p:cNvPr id="74" name="矩形 73"/>
          <p:cNvSpPr/>
          <p:nvPr/>
        </p:nvSpPr>
        <p:spPr>
          <a:xfrm>
            <a:off x="568542" y="2294274"/>
            <a:ext cx="2081315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GFS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集群中通常有非常多的节点，需要相应的技术支撑 </a:t>
            </a:r>
          </a:p>
        </p:txBody>
      </p:sp>
      <p:sp>
        <p:nvSpPr>
          <p:cNvPr id="75" name="矩形 74"/>
          <p:cNvSpPr/>
          <p:nvPr/>
        </p:nvSpPr>
        <p:spPr>
          <a:xfrm>
            <a:off x="6314088" y="2130357"/>
            <a:ext cx="23012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GFS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构建在不可靠廉价计算机之上的文件系统，由于节点数目众多，故障发生十分频繁 </a:t>
            </a:r>
          </a:p>
        </p:txBody>
      </p:sp>
      <p:sp>
        <p:nvSpPr>
          <p:cNvPr id="76" name="矩形 75"/>
          <p:cNvSpPr/>
          <p:nvPr/>
        </p:nvSpPr>
        <p:spPr>
          <a:xfrm>
            <a:off x="580052" y="3864367"/>
            <a:ext cx="2209763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新的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Chunk Server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加入时 ，只需裸机加入，大大减少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GFS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维护工作量 </a:t>
            </a:r>
          </a:p>
        </p:txBody>
      </p:sp>
      <p:sp>
        <p:nvSpPr>
          <p:cNvPr id="77" name="矩形 76"/>
          <p:cNvSpPr/>
          <p:nvPr/>
        </p:nvSpPr>
        <p:spPr>
          <a:xfrm>
            <a:off x="6292393" y="3976405"/>
            <a:ext cx="2344664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采用了多种机制降低服务器能耗，如采用蓄电池代替昂贵的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199435" y="96020"/>
            <a:ext cx="416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Google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25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244666" y="903956"/>
            <a:ext cx="8375078" cy="39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dirty="0"/>
              <a:t>设计原则：最小化所有操作和</a:t>
            </a:r>
            <a:r>
              <a:rPr lang="en-US" altLang="zh-CN" dirty="0"/>
              <a:t>Master</a:t>
            </a:r>
            <a:r>
              <a:rPr lang="zh-CN" altLang="en-US" dirty="0"/>
              <a:t>的交互</a:t>
            </a:r>
            <a:endParaRPr kumimoji="0" lang="en-US" altLang="zh-CN" sz="2800" b="1" dirty="0">
              <a:effectLst>
                <a:outerShdw blurRad="38100" dist="38100" dir="2700000" algn="tl">
                  <a:srgbClr val="000000"/>
                </a:outerShdw>
              </a:effectLst>
              <a:latin typeface="+mn-ea"/>
            </a:endParaRPr>
          </a:p>
        </p:txBody>
      </p:sp>
      <p:sp>
        <p:nvSpPr>
          <p:cNvPr id="17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2402285" y="6222797"/>
            <a:ext cx="2133600" cy="365125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1448" y="1621377"/>
            <a:ext cx="8627836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zh-CN" sz="2000" b="1" dirty="0">
                <a:latin typeface="+mn-ea"/>
              </a:rPr>
              <a:t>1</a:t>
            </a:r>
            <a:r>
              <a:rPr lang="zh-CN" altLang="en-US" sz="2000" b="1" dirty="0">
                <a:latin typeface="+mn-ea"/>
              </a:rPr>
              <a:t>、租约（</a:t>
            </a:r>
            <a:r>
              <a:rPr lang="en-US" altLang="zh-CN" sz="2000" b="1" dirty="0">
                <a:latin typeface="+mn-ea"/>
              </a:rPr>
              <a:t>lease</a:t>
            </a:r>
            <a:r>
              <a:rPr lang="zh-CN" altLang="en-US" sz="2000" b="1" dirty="0">
                <a:latin typeface="+mn-ea"/>
              </a:rPr>
              <a:t>）机制和数据变更</a:t>
            </a:r>
            <a:r>
              <a:rPr lang="zh-CN" altLang="en-US" sz="2000" b="1" dirty="0" smtClean="0">
                <a:latin typeface="+mn-ea"/>
              </a:rPr>
              <a:t>顺序</a:t>
            </a:r>
            <a:endParaRPr lang="en-US" altLang="zh-CN" sz="2000" b="1" dirty="0" smtClean="0">
              <a:latin typeface="+mn-ea"/>
            </a:endParaRPr>
          </a:p>
          <a:p>
            <a:pPr latinLnBrk="1"/>
            <a:r>
              <a:rPr lang="en-US" altLang="zh-CN" sz="2000" dirty="0" smtClean="0">
                <a:latin typeface="+mn-ea"/>
              </a:rPr>
              <a:t>	</a:t>
            </a:r>
          </a:p>
          <a:p>
            <a:pPr latinLnBrk="1"/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）租约</a:t>
            </a:r>
            <a:r>
              <a:rPr lang="zh-CN" altLang="en-US" dirty="0"/>
              <a:t>机制</a:t>
            </a:r>
            <a:r>
              <a:rPr lang="zh-CN" altLang="en-US" dirty="0" smtClean="0"/>
              <a:t>：</a:t>
            </a:r>
            <a:r>
              <a:rPr lang="en-US" altLang="zh-CN" dirty="0">
                <a:latin typeface="+mn-ea"/>
              </a:rPr>
              <a:t>GFS </a:t>
            </a:r>
            <a:r>
              <a:rPr lang="en-US" altLang="zh-CN" dirty="0" smtClean="0">
                <a:latin typeface="+mn-ea"/>
              </a:rPr>
              <a:t>master </a:t>
            </a:r>
            <a:r>
              <a:rPr lang="zh-CN" altLang="en-US" dirty="0">
                <a:latin typeface="+mn-ea"/>
              </a:rPr>
              <a:t>将 </a:t>
            </a:r>
            <a:r>
              <a:rPr lang="en-US" altLang="zh-CN" dirty="0">
                <a:latin typeface="+mn-ea"/>
              </a:rPr>
              <a:t>chunk </a:t>
            </a:r>
            <a:r>
              <a:rPr lang="zh-CN" altLang="en-US" dirty="0">
                <a:latin typeface="+mn-ea"/>
              </a:rPr>
              <a:t>租约发放给其中一个副本，这个副本我们就称为主副本，其他副本称为次副本。由主副本来确定一个针对该 </a:t>
            </a:r>
            <a:r>
              <a:rPr lang="en-US" altLang="zh-CN" dirty="0">
                <a:latin typeface="+mn-ea"/>
              </a:rPr>
              <a:t>chunk </a:t>
            </a:r>
            <a:r>
              <a:rPr lang="zh-CN" altLang="en-US" dirty="0">
                <a:latin typeface="+mn-ea"/>
              </a:rPr>
              <a:t>的写入顺序，次副本则遵守这个顺序，这样就保障了全局顺序一致性。 </a:t>
            </a:r>
            <a:endParaRPr lang="en-US" altLang="zh-CN" dirty="0">
              <a:latin typeface="+mn-ea"/>
            </a:endParaRPr>
          </a:p>
          <a:p>
            <a:pPr latinLnBrk="1"/>
            <a:r>
              <a:rPr lang="zh-CN" altLang="en-US" dirty="0">
                <a:latin typeface="+mn-ea"/>
              </a:rPr>
              <a:t/>
            </a:r>
            <a:br>
              <a:rPr lang="zh-CN" altLang="en-US" dirty="0">
                <a:latin typeface="+mn-ea"/>
              </a:rPr>
            </a:b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）使用</a:t>
            </a:r>
            <a:r>
              <a:rPr lang="zh-CN" altLang="en-US" dirty="0"/>
              <a:t>租约机制来保障数据多个副本变更</a:t>
            </a:r>
            <a:r>
              <a:rPr lang="zh-CN" altLang="en-US" dirty="0" smtClean="0"/>
              <a:t>（修改</a:t>
            </a:r>
            <a:r>
              <a:rPr lang="zh-CN" altLang="en-US" dirty="0"/>
              <a:t>操作）顺序的一致性</a:t>
            </a:r>
            <a:r>
              <a:rPr lang="zh-CN" altLang="en-US" dirty="0" smtClean="0"/>
              <a:t>，</a:t>
            </a:r>
            <a:r>
              <a:rPr lang="en-US" altLang="zh-CN" sz="2000" dirty="0" smtClean="0">
                <a:latin typeface="+mn-ea"/>
              </a:rPr>
              <a:t>chunk </a:t>
            </a:r>
            <a:r>
              <a:rPr lang="zh-CN" altLang="en-US" sz="2000" dirty="0">
                <a:latin typeface="+mn-ea"/>
              </a:rPr>
              <a:t>租约机制的设计主要是为了减轻 </a:t>
            </a:r>
            <a:r>
              <a:rPr lang="en-US" altLang="zh-CN" sz="2000" dirty="0">
                <a:latin typeface="+mn-ea"/>
              </a:rPr>
              <a:t>m</a:t>
            </a:r>
            <a:r>
              <a:rPr lang="en-US" altLang="zh-CN" sz="2000" dirty="0" smtClean="0">
                <a:latin typeface="+mn-ea"/>
              </a:rPr>
              <a:t>aster </a:t>
            </a:r>
            <a:r>
              <a:rPr lang="zh-CN" altLang="en-US" sz="2000" dirty="0">
                <a:latin typeface="+mn-ea"/>
              </a:rPr>
              <a:t>的负担，由主副本所在的 </a:t>
            </a:r>
            <a:r>
              <a:rPr lang="en-US" altLang="zh-CN" sz="2000" dirty="0" smtClean="0">
                <a:latin typeface="+mn-ea"/>
              </a:rPr>
              <a:t>chunk   server </a:t>
            </a:r>
            <a:r>
              <a:rPr lang="zh-CN" altLang="en-US" sz="2000" dirty="0">
                <a:latin typeface="+mn-ea"/>
              </a:rPr>
              <a:t>来承担流水线顺序的安排。</a:t>
            </a:r>
          </a:p>
        </p:txBody>
      </p:sp>
      <p:sp>
        <p:nvSpPr>
          <p:cNvPr id="6" name="矩形 5"/>
          <p:cNvSpPr/>
          <p:nvPr/>
        </p:nvSpPr>
        <p:spPr>
          <a:xfrm>
            <a:off x="199435" y="96020"/>
            <a:ext cx="416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Google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05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93294" y="3759799"/>
            <a:ext cx="390784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latin typeface="+mn-ea"/>
              </a:rPr>
              <a:t>2006</a:t>
            </a:r>
            <a:r>
              <a:rPr lang="zh-CN" altLang="en-US" sz="2000" dirty="0" smtClean="0">
                <a:latin typeface="+mn-ea"/>
              </a:rPr>
              <a:t>年，</a:t>
            </a:r>
            <a:r>
              <a:rPr lang="en-US" altLang="zh-CN" sz="2000" dirty="0" smtClean="0">
                <a:latin typeface="+mn-ea"/>
              </a:rPr>
              <a:t>Chubby</a:t>
            </a:r>
            <a:r>
              <a:rPr lang="zh-CN" altLang="en-US" sz="2000" dirty="0" smtClean="0">
                <a:latin typeface="+mn-ea"/>
              </a:rPr>
              <a:t>分布式锁服务</a:t>
            </a:r>
            <a:endParaRPr lang="en-US" altLang="zh-CN" sz="2000" dirty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0515" y="1874865"/>
            <a:ext cx="289493" cy="1587078"/>
          </a:xfrm>
          <a:prstGeom prst="rect">
            <a:avLst/>
          </a:prstGeom>
          <a:solidFill>
            <a:srgbClr val="96C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矩形 5"/>
          <p:cNvSpPr/>
          <p:nvPr/>
        </p:nvSpPr>
        <p:spPr>
          <a:xfrm>
            <a:off x="1275334" y="1761644"/>
            <a:ext cx="68067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en-US" altLang="zh-CN" sz="2000" dirty="0" smtClean="0">
                <a:latin typeface="+mn-ea"/>
              </a:rPr>
              <a:t>2003</a:t>
            </a:r>
            <a:r>
              <a:rPr lang="zh-CN" altLang="en-US" sz="2000" dirty="0" smtClean="0">
                <a:latin typeface="+mn-ea"/>
              </a:rPr>
              <a:t>年，</a:t>
            </a:r>
            <a:r>
              <a:rPr lang="en-US" altLang="zh-CN" sz="2000" dirty="0" smtClean="0">
                <a:latin typeface="+mn-ea"/>
              </a:rPr>
              <a:t>GFS</a:t>
            </a:r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Google File System</a:t>
            </a:r>
            <a:r>
              <a:rPr lang="zh-CN" altLang="en-US" sz="2000" dirty="0" smtClean="0">
                <a:latin typeface="+mn-ea"/>
              </a:rPr>
              <a:t>）分布式文件系统</a:t>
            </a:r>
            <a:endParaRPr lang="en-US" altLang="zh-CN" sz="2000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75335" y="2371473"/>
            <a:ext cx="58776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en-US" altLang="zh-CN" sz="2000" dirty="0" smtClean="0">
                <a:latin typeface="+mn-ea"/>
              </a:rPr>
              <a:t>2004</a:t>
            </a:r>
            <a:r>
              <a:rPr lang="zh-CN" altLang="en-US" sz="2000" dirty="0" smtClean="0">
                <a:latin typeface="+mn-ea"/>
              </a:rPr>
              <a:t>年，</a:t>
            </a:r>
            <a:r>
              <a:rPr lang="en-US" altLang="zh-CN" sz="2000" dirty="0" err="1" smtClean="0">
                <a:latin typeface="+mn-ea"/>
              </a:rPr>
              <a:t>MapReduce</a:t>
            </a:r>
            <a:r>
              <a:rPr lang="zh-CN" altLang="en-US" sz="2000" dirty="0" smtClean="0">
                <a:latin typeface="+mn-ea"/>
              </a:rPr>
              <a:t>分布式计算系统</a:t>
            </a:r>
            <a:endParaRPr lang="en-US" altLang="zh-CN" sz="2000" dirty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75335" y="2984317"/>
            <a:ext cx="52139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en-US" altLang="zh-CN" sz="2000" dirty="0" smtClean="0">
                <a:latin typeface="+mn-ea"/>
              </a:rPr>
              <a:t>2006</a:t>
            </a:r>
            <a:r>
              <a:rPr lang="zh-CN" altLang="en-US" sz="2000" dirty="0" smtClean="0">
                <a:latin typeface="+mn-ea"/>
              </a:rPr>
              <a:t>年，</a:t>
            </a:r>
            <a:r>
              <a:rPr lang="en-US" altLang="zh-CN" sz="2000" dirty="0" err="1" smtClean="0">
                <a:latin typeface="+mn-ea"/>
              </a:rPr>
              <a:t>BigTable</a:t>
            </a:r>
            <a:r>
              <a:rPr lang="zh-CN" altLang="en-US" sz="2000" dirty="0" smtClean="0">
                <a:latin typeface="+mn-ea"/>
              </a:rPr>
              <a:t>分布式数据库系统</a:t>
            </a:r>
            <a:endParaRPr lang="en-US" altLang="zh-CN" sz="2000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80514" y="952342"/>
            <a:ext cx="2929743" cy="553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 smtClean="0">
                <a:solidFill>
                  <a:schemeClr val="bg1"/>
                </a:solidFill>
                <a:latin typeface="+mn-ea"/>
              </a:rPr>
              <a:t>Google </a:t>
            </a:r>
            <a:r>
              <a:rPr lang="zh-CN" altLang="en-US" sz="2000" b="1" dirty="0" smtClean="0">
                <a:solidFill>
                  <a:schemeClr val="bg1"/>
                </a:solidFill>
                <a:latin typeface="+mn-ea"/>
              </a:rPr>
              <a:t>三大核心技术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9435" y="96020"/>
            <a:ext cx="5178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Google</a:t>
            </a:r>
            <a:r>
              <a:rPr lang="zh-CN" altLang="en-US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云计算原理与应用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2402285" y="6222797"/>
            <a:ext cx="2133600" cy="365125"/>
          </a:xfrm>
        </p:spPr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13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2402285" y="6222797"/>
            <a:ext cx="2133600" cy="365125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72000" y="1405149"/>
            <a:ext cx="430786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1</a:t>
            </a:r>
            <a:r>
              <a:rPr lang="zh-CN" altLang="en-US" sz="2000" dirty="0" smtClean="0">
                <a:latin typeface="+mn-ea"/>
              </a:rPr>
              <a:t>）客户端</a:t>
            </a:r>
            <a:r>
              <a:rPr lang="zh-CN" altLang="en-US" sz="2000" dirty="0">
                <a:latin typeface="+mn-ea"/>
              </a:rPr>
              <a:t>请求 </a:t>
            </a:r>
            <a:r>
              <a:rPr lang="en-US" altLang="zh-CN" sz="2000" dirty="0">
                <a:latin typeface="+mn-ea"/>
              </a:rPr>
              <a:t>m</a:t>
            </a:r>
            <a:r>
              <a:rPr lang="en-US" altLang="zh-CN" sz="2000" dirty="0" smtClean="0">
                <a:latin typeface="+mn-ea"/>
              </a:rPr>
              <a:t>aster </a:t>
            </a:r>
            <a:r>
              <a:rPr lang="zh-CN" altLang="en-US" sz="2000" dirty="0">
                <a:latin typeface="+mn-ea"/>
              </a:rPr>
              <a:t>询问</a:t>
            </a:r>
            <a:r>
              <a:rPr lang="zh-CN" altLang="en-US" sz="2000" dirty="0" smtClean="0">
                <a:latin typeface="+mn-ea"/>
              </a:rPr>
              <a:t>哪个  </a:t>
            </a:r>
            <a:r>
              <a:rPr lang="en-US" altLang="zh-CN" sz="2000" dirty="0" smtClean="0">
                <a:latin typeface="+mn-ea"/>
              </a:rPr>
              <a:t>chunk server </a:t>
            </a:r>
            <a:r>
              <a:rPr lang="zh-CN" altLang="en-US" sz="2000" dirty="0">
                <a:latin typeface="+mn-ea"/>
              </a:rPr>
              <a:t>持有租约以及其他副本的位置。 </a:t>
            </a:r>
            <a:br>
              <a:rPr lang="zh-CN" altLang="en-US" sz="2000" dirty="0">
                <a:latin typeface="+mn-ea"/>
              </a:rPr>
            </a:br>
            <a:r>
              <a:rPr lang="zh-CN" altLang="en-US" sz="2000" dirty="0" smtClean="0">
                <a:latin typeface="+mn-ea"/>
              </a:rPr>
              <a:t>       如果</a:t>
            </a:r>
            <a:r>
              <a:rPr lang="zh-CN" altLang="en-US" sz="2000" dirty="0">
                <a:latin typeface="+mn-ea"/>
              </a:rPr>
              <a:t>没有 </a:t>
            </a:r>
            <a:r>
              <a:rPr lang="en-US" altLang="zh-CN" sz="2000" dirty="0" smtClean="0">
                <a:latin typeface="+mn-ea"/>
              </a:rPr>
              <a:t>chunk server </a:t>
            </a:r>
            <a:r>
              <a:rPr lang="zh-CN" altLang="en-US" sz="2000" dirty="0">
                <a:latin typeface="+mn-ea"/>
              </a:rPr>
              <a:t>持有租约，说明该 </a:t>
            </a:r>
            <a:r>
              <a:rPr lang="en-US" altLang="zh-CN" sz="2000" dirty="0">
                <a:latin typeface="+mn-ea"/>
              </a:rPr>
              <a:t>chunk </a:t>
            </a:r>
            <a:r>
              <a:rPr lang="zh-CN" altLang="en-US" sz="2000" dirty="0">
                <a:latin typeface="+mn-ea"/>
              </a:rPr>
              <a:t>最近没有写操作</a:t>
            </a:r>
            <a:r>
              <a:rPr lang="zh-CN" altLang="en-US" sz="2000" dirty="0" smtClean="0">
                <a:latin typeface="+mn-ea"/>
              </a:rPr>
              <a:t>。</a:t>
            </a:r>
            <a:r>
              <a:rPr lang="en-US" altLang="zh-CN" sz="2000" dirty="0">
                <a:latin typeface="+mn-ea"/>
              </a:rPr>
              <a:t>m</a:t>
            </a:r>
            <a:r>
              <a:rPr lang="en-US" altLang="zh-CN" sz="2000" dirty="0" smtClean="0">
                <a:latin typeface="+mn-ea"/>
              </a:rPr>
              <a:t>aster </a:t>
            </a:r>
            <a:r>
              <a:rPr lang="zh-CN" altLang="en-US" sz="2000" dirty="0">
                <a:latin typeface="+mn-ea"/>
              </a:rPr>
              <a:t>则选择将租约授权给其中一台 </a:t>
            </a:r>
            <a:r>
              <a:rPr lang="en-US" altLang="zh-CN" sz="2000" dirty="0" smtClean="0">
                <a:latin typeface="+mn-ea"/>
              </a:rPr>
              <a:t>chunk server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latinLnBrk="1"/>
            <a:endParaRPr lang="zh-CN" altLang="en-US" sz="2000" dirty="0">
              <a:latin typeface="+mn-ea"/>
            </a:endParaRPr>
          </a:p>
          <a:p>
            <a:pPr latinLnBrk="1"/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2</a:t>
            </a:r>
            <a:r>
              <a:rPr lang="zh-CN" altLang="en-US" sz="2000" dirty="0" smtClean="0">
                <a:latin typeface="+mn-ea"/>
              </a:rPr>
              <a:t>）</a:t>
            </a:r>
            <a:r>
              <a:rPr lang="en-US" altLang="zh-CN" sz="2000" dirty="0">
                <a:latin typeface="+mn-ea"/>
              </a:rPr>
              <a:t>m</a:t>
            </a:r>
            <a:r>
              <a:rPr lang="en-US" altLang="zh-CN" sz="2000" dirty="0" smtClean="0">
                <a:latin typeface="+mn-ea"/>
              </a:rPr>
              <a:t>aster </a:t>
            </a:r>
            <a:r>
              <a:rPr lang="zh-CN" altLang="en-US" sz="2000" dirty="0">
                <a:latin typeface="+mn-ea"/>
              </a:rPr>
              <a:t>返回客户端主副本和次副本的位置信息。 </a:t>
            </a:r>
            <a:br>
              <a:rPr lang="zh-CN" altLang="en-US" sz="2000" dirty="0">
                <a:latin typeface="+mn-ea"/>
              </a:rPr>
            </a:b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   </a:t>
            </a:r>
            <a:r>
              <a:rPr lang="zh-CN" altLang="en-US" sz="2000" dirty="0" smtClean="0">
                <a:latin typeface="+mn-ea"/>
              </a:rPr>
              <a:t>客户端</a:t>
            </a:r>
            <a:r>
              <a:rPr lang="zh-CN" altLang="en-US" sz="2000" dirty="0">
                <a:latin typeface="+mn-ea"/>
              </a:rPr>
              <a:t>缓存这些信息以备将来使用</a:t>
            </a:r>
            <a:r>
              <a:rPr lang="zh-CN" altLang="en-US" sz="2000" dirty="0" smtClean="0">
                <a:latin typeface="+mn-ea"/>
              </a:rPr>
              <a:t>。客户端</a:t>
            </a:r>
            <a:r>
              <a:rPr lang="zh-CN" altLang="en-US" sz="2000" dirty="0">
                <a:latin typeface="+mn-ea"/>
              </a:rPr>
              <a:t>以后不再需要</a:t>
            </a:r>
            <a:r>
              <a:rPr lang="zh-CN" altLang="en-US" sz="2000" dirty="0" smtClean="0">
                <a:latin typeface="+mn-ea"/>
              </a:rPr>
              <a:t>联系</a:t>
            </a:r>
            <a:r>
              <a:rPr lang="en-US" altLang="zh-CN" sz="2000" dirty="0">
                <a:latin typeface="+mn-ea"/>
              </a:rPr>
              <a:t>m</a:t>
            </a:r>
            <a:r>
              <a:rPr lang="en-US" altLang="zh-CN" sz="2000" dirty="0" smtClean="0">
                <a:latin typeface="+mn-ea"/>
              </a:rPr>
              <a:t>aster</a:t>
            </a:r>
            <a:r>
              <a:rPr lang="zh-CN" altLang="en-US" sz="2000" dirty="0">
                <a:latin typeface="+mn-ea"/>
              </a:rPr>
              <a:t>，除非主副本</a:t>
            </a:r>
            <a:r>
              <a:rPr lang="zh-CN" altLang="en-US" sz="2000" dirty="0" smtClean="0">
                <a:latin typeface="+mn-ea"/>
              </a:rPr>
              <a:t>所在</a:t>
            </a:r>
            <a:r>
              <a:rPr lang="en-US" altLang="zh-CN" sz="2000" dirty="0" smtClean="0">
                <a:latin typeface="+mn-ea"/>
              </a:rPr>
              <a:t>chunk server </a:t>
            </a:r>
            <a:r>
              <a:rPr lang="zh-CN" altLang="en-US" sz="2000" dirty="0">
                <a:latin typeface="+mn-ea"/>
              </a:rPr>
              <a:t>不可用或返回租约过期了</a:t>
            </a:r>
            <a:r>
              <a:rPr lang="zh-CN" altLang="en-US" sz="2000" dirty="0" smtClean="0">
                <a:latin typeface="+mn-ea"/>
              </a:rPr>
              <a:t>。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1443"/>
            <a:ext cx="4432205" cy="4357242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44666" y="903956"/>
            <a:ext cx="8375078" cy="39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b="1" dirty="0"/>
              <a:t>2</a:t>
            </a:r>
            <a:r>
              <a:rPr lang="zh-CN" altLang="en-US" b="1" dirty="0" smtClean="0"/>
              <a:t>、写入流程</a:t>
            </a:r>
            <a:endParaRPr kumimoji="0" lang="en-US" altLang="zh-CN" sz="2800" b="1" dirty="0">
              <a:effectLst>
                <a:outerShdw blurRad="38100" dist="38100" dir="2700000" algn="tl">
                  <a:srgbClr val="000000"/>
                </a:outerShdw>
              </a:effectLst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9435" y="96020"/>
            <a:ext cx="416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Google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449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2402285" y="6222797"/>
            <a:ext cx="2133600" cy="365125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72000" y="1618830"/>
            <a:ext cx="460811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3</a:t>
            </a:r>
            <a:r>
              <a:rPr lang="zh-CN" altLang="en-US" sz="2000" dirty="0" smtClean="0">
                <a:latin typeface="+mn-ea"/>
              </a:rPr>
              <a:t>）客户端</a:t>
            </a:r>
            <a:r>
              <a:rPr lang="zh-CN" altLang="en-US" sz="2000" dirty="0">
                <a:latin typeface="+mn-ea"/>
              </a:rPr>
              <a:t>选择最优的网络顺序推送数据，</a:t>
            </a:r>
            <a:r>
              <a:rPr lang="en-US" altLang="zh-CN" sz="2000" dirty="0" smtClean="0">
                <a:latin typeface="+mn-ea"/>
              </a:rPr>
              <a:t>chunk server </a:t>
            </a:r>
            <a:r>
              <a:rPr lang="zh-CN" altLang="en-US" sz="2000" dirty="0">
                <a:latin typeface="+mn-ea"/>
              </a:rPr>
              <a:t>将数据先缓存在内部的 </a:t>
            </a:r>
            <a:r>
              <a:rPr lang="en-US" altLang="zh-CN" sz="2000" dirty="0">
                <a:latin typeface="+mn-ea"/>
              </a:rPr>
              <a:t>LRU </a:t>
            </a:r>
            <a:r>
              <a:rPr lang="zh-CN" altLang="en-US" sz="2000" dirty="0">
                <a:latin typeface="+mn-ea"/>
              </a:rPr>
              <a:t>缓存中。 </a:t>
            </a:r>
            <a:br>
              <a:rPr lang="zh-CN" altLang="en-US" sz="2000" dirty="0">
                <a:latin typeface="+mn-ea"/>
              </a:rPr>
            </a:br>
            <a:r>
              <a:rPr lang="zh-CN" altLang="en-US" sz="2000" dirty="0" smtClean="0">
                <a:latin typeface="+mn-ea"/>
              </a:rPr>
              <a:t>    </a:t>
            </a:r>
            <a:r>
              <a:rPr lang="en-US" altLang="zh-CN" sz="2000" dirty="0" smtClean="0">
                <a:latin typeface="+mn-ea"/>
              </a:rPr>
              <a:t>GFS </a:t>
            </a:r>
            <a:r>
              <a:rPr lang="zh-CN" altLang="en-US" sz="2000" dirty="0">
                <a:latin typeface="+mn-ea"/>
              </a:rPr>
              <a:t>中采用数据流和控制流分离的方法，从而能够基于网络拓扑结构更好地调度数据流的传输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latinLnBrk="1"/>
            <a:endParaRPr lang="zh-CN" altLang="en-US" sz="2000" dirty="0">
              <a:latin typeface="+mn-ea"/>
            </a:endParaRPr>
          </a:p>
          <a:p>
            <a:pPr latinLnBrk="1"/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4</a:t>
            </a:r>
            <a:r>
              <a:rPr lang="zh-CN" altLang="en-US" sz="2000" dirty="0" smtClean="0">
                <a:latin typeface="+mn-ea"/>
              </a:rPr>
              <a:t>）一旦</a:t>
            </a:r>
            <a:r>
              <a:rPr lang="zh-CN" altLang="en-US" sz="2000" dirty="0">
                <a:latin typeface="+mn-ea"/>
              </a:rPr>
              <a:t>所有的副本确认收到了数据，客户端将发送一个写请求控制命令到主副本。 </a:t>
            </a:r>
            <a:br>
              <a:rPr lang="zh-CN" altLang="en-US" sz="2000" dirty="0">
                <a:latin typeface="+mn-ea"/>
              </a:rPr>
            </a:br>
            <a:r>
              <a:rPr lang="zh-CN" altLang="en-US" sz="2000" dirty="0" smtClean="0">
                <a:latin typeface="+mn-ea"/>
              </a:rPr>
              <a:t>      由</a:t>
            </a:r>
            <a:r>
              <a:rPr lang="zh-CN" altLang="en-US" sz="2000" dirty="0">
                <a:latin typeface="+mn-ea"/>
              </a:rPr>
              <a:t>主副本分配连续的序列号来确定最终的写入顺序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0" y="1469560"/>
            <a:ext cx="4505325" cy="4429125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44666" y="903956"/>
            <a:ext cx="8375078" cy="39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b="1" dirty="0"/>
              <a:t>2</a:t>
            </a:r>
            <a:r>
              <a:rPr lang="zh-CN" altLang="en-US" b="1" dirty="0" smtClean="0"/>
              <a:t>、写入流程</a:t>
            </a:r>
            <a:endParaRPr kumimoji="0" lang="en-US" altLang="zh-CN" sz="2800" b="1" dirty="0">
              <a:effectLst>
                <a:outerShdw blurRad="38100" dist="38100" dir="2700000" algn="tl">
                  <a:srgbClr val="000000"/>
                </a:outerShdw>
              </a:effectLst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9435" y="96020"/>
            <a:ext cx="416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Google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236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2402285" y="6222797"/>
            <a:ext cx="2133600" cy="365125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35885" y="1618830"/>
            <a:ext cx="460811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5</a:t>
            </a:r>
            <a:r>
              <a:rPr lang="zh-CN" altLang="en-US" sz="2000" dirty="0" smtClean="0">
                <a:latin typeface="+mn-ea"/>
              </a:rPr>
              <a:t>）主</a:t>
            </a:r>
            <a:r>
              <a:rPr lang="zh-CN" altLang="en-US" sz="2000" dirty="0">
                <a:latin typeface="+mn-ea"/>
              </a:rPr>
              <a:t>副本转发写请求到所有次副本，次副本按主副本安排的顺序执行写入操作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latinLnBrk="1"/>
            <a:endParaRPr lang="zh-CN" altLang="en-US" sz="2000" dirty="0">
              <a:latin typeface="+mn-ea"/>
            </a:endParaRPr>
          </a:p>
          <a:p>
            <a:pPr latinLnBrk="1"/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6</a:t>
            </a:r>
            <a:r>
              <a:rPr lang="zh-CN" altLang="en-US" sz="2000" dirty="0" smtClean="0">
                <a:latin typeface="+mn-ea"/>
              </a:rPr>
              <a:t>）次</a:t>
            </a:r>
            <a:r>
              <a:rPr lang="zh-CN" altLang="en-US" sz="2000" dirty="0">
                <a:latin typeface="+mn-ea"/>
              </a:rPr>
              <a:t>副本写完后向主副本应答确认操作完成。</a:t>
            </a:r>
          </a:p>
          <a:p>
            <a:pPr latinLnBrk="1"/>
            <a:endParaRPr lang="en-US" altLang="zh-CN" sz="2000" dirty="0" smtClean="0">
              <a:latin typeface="+mn-ea"/>
            </a:endParaRPr>
          </a:p>
          <a:p>
            <a:pPr latinLnBrk="1"/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7</a:t>
            </a:r>
            <a:r>
              <a:rPr lang="zh-CN" altLang="en-US" sz="2000" dirty="0" smtClean="0">
                <a:latin typeface="+mn-ea"/>
              </a:rPr>
              <a:t>）最</a:t>
            </a:r>
            <a:r>
              <a:rPr lang="zh-CN" altLang="en-US" sz="2000" dirty="0">
                <a:latin typeface="+mn-ea"/>
              </a:rPr>
              <a:t>后主副本应答客户端，若任意副本写入过程中出现错误，将报告给客户端，由客户端发起重试</a:t>
            </a:r>
            <a:r>
              <a:rPr lang="zh-CN" altLang="en-US" sz="2000" dirty="0" smtClean="0">
                <a:latin typeface="+mn-ea"/>
              </a:rPr>
              <a:t>。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0" y="1469560"/>
            <a:ext cx="4505325" cy="4429125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44666" y="903956"/>
            <a:ext cx="8375078" cy="39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b="1" dirty="0"/>
              <a:t>2</a:t>
            </a:r>
            <a:r>
              <a:rPr lang="zh-CN" altLang="en-US" b="1" dirty="0" smtClean="0"/>
              <a:t>、写入流程</a:t>
            </a:r>
            <a:endParaRPr kumimoji="0" lang="en-US" altLang="zh-CN" sz="2800" b="1" dirty="0">
              <a:effectLst>
                <a:outerShdw blurRad="38100" dist="38100" dir="2700000" algn="tl">
                  <a:srgbClr val="000000"/>
                </a:outerShdw>
              </a:effectLst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9435" y="96020"/>
            <a:ext cx="416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Google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428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2402285" y="6222797"/>
            <a:ext cx="2133600" cy="365125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35885" y="973102"/>
            <a:ext cx="440339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000" b="1" dirty="0" smtClean="0">
                <a:latin typeface="+mn-ea"/>
              </a:rPr>
              <a:t>特点</a:t>
            </a:r>
            <a:r>
              <a:rPr lang="en-US" altLang="zh-CN" sz="2000" b="1" dirty="0" smtClean="0">
                <a:latin typeface="+mn-ea"/>
              </a:rPr>
              <a:t>:</a:t>
            </a:r>
          </a:p>
          <a:p>
            <a:pPr latinLnBrk="1"/>
            <a:endParaRPr lang="en-US" altLang="zh-CN" sz="2000" dirty="0" smtClean="0">
              <a:latin typeface="+mn-ea"/>
            </a:endParaRPr>
          </a:p>
          <a:p>
            <a:pPr latinLnBrk="1"/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1</a:t>
            </a:r>
            <a:r>
              <a:rPr lang="zh-CN" altLang="en-US" sz="2000" dirty="0" smtClean="0">
                <a:latin typeface="+mn-ea"/>
              </a:rPr>
              <a:t>）</a:t>
            </a:r>
            <a:r>
              <a:rPr lang="en-US" altLang="zh-CN" sz="2000" dirty="0">
                <a:latin typeface="+mn-ea"/>
              </a:rPr>
              <a:t>GFS</a:t>
            </a:r>
            <a:r>
              <a:rPr lang="zh-CN" altLang="en-US" sz="2000" dirty="0">
                <a:latin typeface="+mn-ea"/>
              </a:rPr>
              <a:t>将数据流和控制流分离，数据流顺序沿着一</a:t>
            </a:r>
            <a:r>
              <a:rPr lang="zh-CN" altLang="en-US" sz="2000" dirty="0" smtClean="0">
                <a:latin typeface="+mn-ea"/>
              </a:rPr>
              <a:t>个</a:t>
            </a:r>
            <a:r>
              <a:rPr lang="en-US" altLang="zh-CN" sz="2000" dirty="0" smtClean="0">
                <a:latin typeface="+mn-ea"/>
              </a:rPr>
              <a:t>chunk server</a:t>
            </a:r>
            <a:r>
              <a:rPr lang="zh-CN" altLang="en-US" sz="2000" dirty="0">
                <a:latin typeface="+mn-ea"/>
              </a:rPr>
              <a:t>链推送，目的是为了充分利用机器带宽，最小化推送</a:t>
            </a:r>
            <a:r>
              <a:rPr lang="zh-CN" altLang="en-US" sz="2000" dirty="0" smtClean="0">
                <a:latin typeface="+mn-ea"/>
              </a:rPr>
              <a:t>时延。</a:t>
            </a:r>
            <a:endParaRPr lang="en-US" altLang="zh-CN" sz="2000" dirty="0" smtClean="0">
              <a:latin typeface="+mn-ea"/>
            </a:endParaRPr>
          </a:p>
          <a:p>
            <a:pPr latinLnBrk="1"/>
            <a:endParaRPr lang="en-US" altLang="zh-CN" sz="2000" dirty="0" smtClean="0">
              <a:latin typeface="+mn-ea"/>
            </a:endParaRPr>
          </a:p>
          <a:p>
            <a:pPr latinLnBrk="1"/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 smtClean="0">
                <a:latin typeface="+mn-ea"/>
              </a:rPr>
              <a:t>2</a:t>
            </a:r>
            <a:r>
              <a:rPr lang="zh-CN" altLang="en-US" sz="2000" dirty="0" smtClean="0">
                <a:latin typeface="+mn-ea"/>
              </a:rPr>
              <a:t>）每台</a:t>
            </a:r>
            <a:r>
              <a:rPr lang="en-US" altLang="zh-CN" sz="2000" dirty="0">
                <a:latin typeface="+mn-ea"/>
              </a:rPr>
              <a:t>c</a:t>
            </a:r>
            <a:r>
              <a:rPr lang="en-US" altLang="zh-CN" sz="2000" dirty="0" smtClean="0">
                <a:latin typeface="+mn-ea"/>
              </a:rPr>
              <a:t>hunk server</a:t>
            </a:r>
            <a:r>
              <a:rPr lang="zh-CN" altLang="en-US" sz="2000" dirty="0">
                <a:latin typeface="+mn-ea"/>
              </a:rPr>
              <a:t>会选取里离自己最近的机器做目标推送，</a:t>
            </a:r>
            <a:r>
              <a:rPr lang="en-US" altLang="zh-CN" sz="2000" dirty="0">
                <a:latin typeface="+mn-ea"/>
              </a:rPr>
              <a:t>Google</a:t>
            </a:r>
            <a:r>
              <a:rPr lang="zh-CN" altLang="en-US" sz="2000" dirty="0">
                <a:latin typeface="+mn-ea"/>
              </a:rPr>
              <a:t>的网络拓扑较简单，通过</a:t>
            </a:r>
            <a:r>
              <a:rPr lang="en-US" altLang="zh-CN" sz="2000" dirty="0">
                <a:latin typeface="+mn-ea"/>
              </a:rPr>
              <a:t>IP</a:t>
            </a:r>
            <a:r>
              <a:rPr lang="zh-CN" altLang="en-US" sz="2000" dirty="0">
                <a:latin typeface="+mn-ea"/>
              </a:rPr>
              <a:t>地址就可计算出节点</a:t>
            </a:r>
            <a:r>
              <a:rPr lang="zh-CN" altLang="en-US" sz="2000" dirty="0" smtClean="0">
                <a:latin typeface="+mn-ea"/>
              </a:rPr>
              <a:t>“距离”。</a:t>
            </a:r>
            <a:endParaRPr lang="en-US" altLang="zh-CN" sz="2000" dirty="0" smtClean="0">
              <a:latin typeface="+mn-ea"/>
            </a:endParaRPr>
          </a:p>
          <a:p>
            <a:pPr latinLnBrk="1"/>
            <a:endParaRPr lang="en-US" altLang="zh-CN" sz="2000" dirty="0">
              <a:latin typeface="+mn-ea"/>
            </a:endParaRPr>
          </a:p>
          <a:p>
            <a:pPr latinLnBrk="1"/>
            <a:r>
              <a:rPr lang="zh-CN" altLang="en-US" sz="2000" dirty="0" smtClean="0">
                <a:latin typeface="+mn-ea"/>
              </a:rPr>
              <a:t>（</a:t>
            </a:r>
            <a:r>
              <a:rPr lang="en-US" altLang="zh-CN" sz="2000" dirty="0">
                <a:latin typeface="+mn-ea"/>
              </a:rPr>
              <a:t>3</a:t>
            </a:r>
            <a:r>
              <a:rPr lang="zh-CN" altLang="en-US" sz="2000" dirty="0" smtClean="0">
                <a:latin typeface="+mn-ea"/>
              </a:rPr>
              <a:t>）</a:t>
            </a:r>
            <a:r>
              <a:rPr lang="zh-CN" altLang="en-US" sz="2000" dirty="0">
                <a:latin typeface="+mn-ea"/>
              </a:rPr>
              <a:t>基于</a:t>
            </a:r>
            <a:r>
              <a:rPr lang="en-US" altLang="zh-CN" sz="2000" dirty="0">
                <a:latin typeface="+mn-ea"/>
              </a:rPr>
              <a:t>TCP</a:t>
            </a:r>
            <a:r>
              <a:rPr lang="zh-CN" altLang="en-US" sz="2000" dirty="0">
                <a:latin typeface="+mn-ea"/>
              </a:rPr>
              <a:t>连接的，管道式数据推送方式。</a:t>
            </a:r>
            <a:r>
              <a:rPr lang="en-US" altLang="zh-CN" sz="2000" dirty="0">
                <a:latin typeface="+mn-ea"/>
              </a:rPr>
              <a:t>1MB</a:t>
            </a:r>
            <a:r>
              <a:rPr lang="zh-CN" altLang="en-US" sz="2000" dirty="0">
                <a:latin typeface="+mn-ea"/>
              </a:rPr>
              <a:t>数据理想状态下</a:t>
            </a:r>
            <a:r>
              <a:rPr lang="en-US" altLang="zh-CN" sz="2000" dirty="0">
                <a:latin typeface="+mn-ea"/>
              </a:rPr>
              <a:t>80ms</a:t>
            </a:r>
            <a:r>
              <a:rPr lang="zh-CN" altLang="en-US" sz="2000" dirty="0">
                <a:latin typeface="+mn-ea"/>
              </a:rPr>
              <a:t>左右能分发</a:t>
            </a:r>
            <a:r>
              <a:rPr lang="zh-CN" altLang="en-US" sz="2000" dirty="0" smtClean="0">
                <a:latin typeface="+mn-ea"/>
              </a:rPr>
              <a:t>出去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0" y="1469560"/>
            <a:ext cx="4505325" cy="4429125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44666" y="903956"/>
            <a:ext cx="8375078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b="1" dirty="0"/>
              <a:t>3</a:t>
            </a:r>
            <a:r>
              <a:rPr lang="zh-CN" altLang="en-US" b="1" dirty="0" smtClean="0"/>
              <a:t>、</a:t>
            </a:r>
            <a:r>
              <a:rPr lang="zh-CN" altLang="en-US" b="1" dirty="0"/>
              <a:t>数据流</a:t>
            </a:r>
            <a:endParaRPr kumimoji="0" lang="en-US" altLang="zh-CN" sz="2800" b="1" dirty="0">
              <a:effectLst>
                <a:outerShdw blurRad="38100" dist="38100" dir="2700000" algn="tl">
                  <a:srgbClr val="000000"/>
                </a:outerShdw>
              </a:effectLst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9435" y="96020"/>
            <a:ext cx="416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Google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280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2402285" y="6222797"/>
            <a:ext cx="2133600" cy="365125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4666" y="1618830"/>
            <a:ext cx="90115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1">
              <a:buFont typeface="Wingdings" panose="05000000000000000000" pitchFamily="2" charset="2"/>
              <a:buChar char="Ø"/>
            </a:pPr>
            <a:r>
              <a:rPr lang="en-US" altLang="zh-CN" dirty="0" smtClean="0"/>
              <a:t>GFS</a:t>
            </a:r>
            <a:r>
              <a:rPr lang="zh-CN" altLang="en-US" dirty="0"/>
              <a:t>提供一种具有原子性的数据追加</a:t>
            </a:r>
            <a:r>
              <a:rPr lang="zh-CN" altLang="en-US" dirty="0" smtClean="0"/>
              <a:t>操作</a:t>
            </a:r>
            <a:r>
              <a:rPr lang="en-US" altLang="zh-CN" dirty="0" smtClean="0"/>
              <a:t>【</a:t>
            </a:r>
            <a:r>
              <a:rPr lang="zh-CN" altLang="en-US" dirty="0"/>
              <a:t>记录追加</a:t>
            </a:r>
            <a:r>
              <a:rPr lang="en-US" altLang="zh-CN" dirty="0" smtClean="0"/>
              <a:t>】</a:t>
            </a:r>
            <a:r>
              <a:rPr lang="zh-CN" altLang="en-US" dirty="0" smtClean="0"/>
              <a:t>。即</a:t>
            </a:r>
            <a:r>
              <a:rPr lang="en-US" altLang="zh-CN" dirty="0"/>
              <a:t>c</a:t>
            </a:r>
            <a:r>
              <a:rPr lang="en-US" altLang="zh-CN" dirty="0" smtClean="0"/>
              <a:t>lient</a:t>
            </a:r>
            <a:r>
              <a:rPr lang="zh-CN" altLang="en-US" dirty="0"/>
              <a:t>只需指定要写入数据（而不用指定偏移值），</a:t>
            </a:r>
            <a:r>
              <a:rPr lang="en-US" altLang="zh-CN" dirty="0"/>
              <a:t>GFS</a:t>
            </a:r>
            <a:r>
              <a:rPr lang="zh-CN" altLang="en-US" dirty="0"/>
              <a:t>就保证至少有一次原子的写入操作执行成功，并返回偏移值</a:t>
            </a:r>
            <a:r>
              <a:rPr lang="zh-CN" altLang="en-US" dirty="0" smtClean="0"/>
              <a:t>的</a:t>
            </a:r>
            <a:r>
              <a:rPr lang="en-US" altLang="zh-CN" dirty="0"/>
              <a:t>c</a:t>
            </a:r>
            <a:r>
              <a:rPr lang="en-US" altLang="zh-CN" dirty="0" smtClean="0"/>
              <a:t>lient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 latinLnBrk="1">
              <a:buFont typeface="Wingdings" panose="05000000000000000000" pitchFamily="2" charset="2"/>
              <a:buChar char="Ø"/>
            </a:pPr>
            <a:r>
              <a:rPr lang="en-US" altLang="zh-CN" dirty="0" smtClean="0"/>
              <a:t> </a:t>
            </a:r>
            <a:r>
              <a:rPr lang="zh-CN" altLang="en-US" dirty="0"/>
              <a:t>记录追加的引入是为了在分布式应用中，减少</a:t>
            </a:r>
            <a:r>
              <a:rPr lang="zh-CN" altLang="en-US" dirty="0" smtClean="0"/>
              <a:t>很多</a:t>
            </a:r>
            <a:r>
              <a:rPr lang="en-US" altLang="zh-CN" dirty="0"/>
              <a:t>c</a:t>
            </a:r>
            <a:r>
              <a:rPr lang="en-US" altLang="zh-CN" dirty="0" smtClean="0"/>
              <a:t>lient</a:t>
            </a:r>
            <a:r>
              <a:rPr lang="zh-CN" altLang="en-US" dirty="0"/>
              <a:t>并行对同份数据写入的同步机制开销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44666" y="903956"/>
            <a:ext cx="8375078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b="1" dirty="0"/>
              <a:t>4</a:t>
            </a:r>
            <a:r>
              <a:rPr lang="zh-CN" altLang="en-US" b="1" dirty="0" smtClean="0"/>
              <a:t>、</a:t>
            </a:r>
            <a:r>
              <a:rPr lang="zh-CN" altLang="en-US" b="1" dirty="0"/>
              <a:t>原子的记录追加</a:t>
            </a:r>
            <a:endParaRPr kumimoji="0" lang="en-US" altLang="zh-CN" sz="2800" b="1" dirty="0">
              <a:effectLst>
                <a:outerShdw blurRad="38100" dist="38100" dir="2700000" algn="tl">
                  <a:srgbClr val="000000"/>
                </a:outerShdw>
              </a:effectLst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9435" y="96020"/>
            <a:ext cx="416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Google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873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05482" y="2467204"/>
            <a:ext cx="684802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300" b="1" spc="225" dirty="0">
                <a:solidFill>
                  <a:srgbClr val="96C5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3300" b="1" spc="225" dirty="0">
                <a:solidFill>
                  <a:srgbClr val="96C5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分布式数据处理</a:t>
            </a:r>
            <a:r>
              <a:rPr lang="en-US" altLang="zh-CN" sz="3300" b="1" spc="225" dirty="0">
                <a:solidFill>
                  <a:srgbClr val="96C5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</a:p>
        </p:txBody>
      </p:sp>
      <p:sp>
        <p:nvSpPr>
          <p:cNvPr id="4" name="矩形 3"/>
          <p:cNvSpPr/>
          <p:nvPr/>
        </p:nvSpPr>
        <p:spPr>
          <a:xfrm>
            <a:off x="2274583" y="3297985"/>
            <a:ext cx="234391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kern="500" spc="225" dirty="0">
                <a:solidFill>
                  <a:schemeClr val="bg1"/>
                </a:solidFill>
                <a:latin typeface="+mn-ea"/>
              </a:rPr>
              <a:t>2.2.1  </a:t>
            </a:r>
            <a:r>
              <a:rPr lang="zh-CN" altLang="en-US" sz="2100" kern="500" spc="225" dirty="0">
                <a:solidFill>
                  <a:schemeClr val="bg1"/>
                </a:solidFill>
                <a:latin typeface="+mn-ea"/>
              </a:rPr>
              <a:t>产生背景</a:t>
            </a:r>
          </a:p>
        </p:txBody>
      </p:sp>
      <p:sp>
        <p:nvSpPr>
          <p:cNvPr id="7" name="矩形 6"/>
          <p:cNvSpPr/>
          <p:nvPr/>
        </p:nvSpPr>
        <p:spPr>
          <a:xfrm>
            <a:off x="2274583" y="3789652"/>
            <a:ext cx="234391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spc="225" dirty="0">
                <a:solidFill>
                  <a:schemeClr val="bg1"/>
                </a:solidFill>
                <a:latin typeface="+mn-ea"/>
              </a:rPr>
              <a:t>2.2.2  </a:t>
            </a:r>
            <a:r>
              <a:rPr lang="zh-CN" altLang="en-US" sz="2100" spc="225" dirty="0">
                <a:solidFill>
                  <a:schemeClr val="bg1"/>
                </a:solidFill>
                <a:latin typeface="+mn-ea"/>
              </a:rPr>
              <a:t>编程模型</a:t>
            </a:r>
          </a:p>
        </p:txBody>
      </p:sp>
      <p:sp>
        <p:nvSpPr>
          <p:cNvPr id="8" name="矩形 7"/>
          <p:cNvSpPr/>
          <p:nvPr/>
        </p:nvSpPr>
        <p:spPr>
          <a:xfrm>
            <a:off x="2274583" y="4271008"/>
            <a:ext cx="234391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spc="225" dirty="0">
                <a:solidFill>
                  <a:schemeClr val="bg1"/>
                </a:solidFill>
                <a:latin typeface="+mn-ea"/>
              </a:rPr>
              <a:t>2.2.3  </a:t>
            </a:r>
            <a:r>
              <a:rPr lang="zh-CN" altLang="en-US" sz="2100" spc="225" dirty="0">
                <a:solidFill>
                  <a:schemeClr val="bg1"/>
                </a:solidFill>
                <a:latin typeface="+mn-ea"/>
              </a:rPr>
              <a:t>实现机制</a:t>
            </a:r>
          </a:p>
        </p:txBody>
      </p:sp>
      <p:sp>
        <p:nvSpPr>
          <p:cNvPr id="10" name="矩形 9"/>
          <p:cNvSpPr/>
          <p:nvPr/>
        </p:nvSpPr>
        <p:spPr>
          <a:xfrm>
            <a:off x="2274583" y="4752363"/>
            <a:ext cx="234391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spc="225" dirty="0">
                <a:solidFill>
                  <a:schemeClr val="bg1"/>
                </a:solidFill>
                <a:latin typeface="+mn-ea"/>
              </a:rPr>
              <a:t>2.2.4  </a:t>
            </a:r>
            <a:r>
              <a:rPr lang="zh-CN" altLang="en-US" sz="2100" spc="225" dirty="0">
                <a:solidFill>
                  <a:schemeClr val="bg1"/>
                </a:solidFill>
                <a:latin typeface="+mn-ea"/>
              </a:rPr>
              <a:t>案例分析</a:t>
            </a:r>
          </a:p>
        </p:txBody>
      </p:sp>
    </p:spTree>
    <p:extLst>
      <p:ext uri="{BB962C8B-B14F-4D97-AF65-F5344CB8AC3E}">
        <p14:creationId xmlns:p14="http://schemas.microsoft.com/office/powerpoint/2010/main" val="44613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9253" y="800100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1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、产生</a:t>
            </a:r>
            <a:r>
              <a:rPr lang="zh-CN" altLang="en-US" sz="2400" b="1" dirty="0">
                <a:solidFill>
                  <a:schemeClr val="accent6"/>
                </a:solidFill>
              </a:rPr>
              <a:t>背景</a:t>
            </a:r>
          </a:p>
        </p:txBody>
      </p:sp>
      <p:sp>
        <p:nvSpPr>
          <p:cNvPr id="3" name="椭圆 2"/>
          <p:cNvSpPr/>
          <p:nvPr/>
        </p:nvSpPr>
        <p:spPr>
          <a:xfrm>
            <a:off x="293525" y="9464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1030384" y="1235059"/>
            <a:ext cx="70975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以</a:t>
            </a:r>
            <a:r>
              <a:rPr lang="zh-CN" altLang="zh-CN" sz="2400" b="1" dirty="0" smtClean="0"/>
              <a:t>搜索引擎</a:t>
            </a:r>
            <a:r>
              <a:rPr lang="zh-CN" altLang="zh-CN" sz="2400" b="1" dirty="0"/>
              <a:t>为例，</a:t>
            </a:r>
            <a:r>
              <a:rPr lang="zh-CN" altLang="zh-CN" sz="2400" b="1" dirty="0" smtClean="0"/>
              <a:t>每秒有</a:t>
            </a:r>
            <a:r>
              <a:rPr lang="en-US" altLang="zh-CN" sz="2400" b="1" dirty="0" smtClean="0"/>
              <a:t>63000</a:t>
            </a:r>
            <a:r>
              <a:rPr lang="zh-CN" altLang="zh-CN" sz="2400" b="1" dirty="0" smtClean="0"/>
              <a:t>次</a:t>
            </a:r>
            <a:r>
              <a:rPr lang="zh-CN" altLang="en-US" sz="2400" b="1" dirty="0"/>
              <a:t>以上</a:t>
            </a:r>
            <a:r>
              <a:rPr lang="zh-CN" altLang="zh-CN" sz="2400" b="1" dirty="0" smtClean="0"/>
              <a:t>的</a:t>
            </a:r>
            <a:r>
              <a:rPr lang="zh-CN" altLang="zh-CN" sz="2400" b="1" dirty="0"/>
              <a:t>并行查询请求，每个请求都要在全球的网页中进行结果查询，并且在客户接受的时间内（秒级）实现。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76255" y="117574"/>
            <a:ext cx="5180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分布式数据处理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92799" y="3115483"/>
            <a:ext cx="7056976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400" b="1" dirty="0"/>
              <a:t>计算问题比较简单，但求解困难</a:t>
            </a:r>
            <a:r>
              <a:rPr lang="zh-CN" altLang="zh-CN" sz="2400" b="1" dirty="0" smtClean="0"/>
              <a:t>：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27630" y="3831490"/>
            <a:ext cx="71277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latin typeface="+mn-ea"/>
              </a:rPr>
              <a:t>待处理的数据量巨大（</a:t>
            </a:r>
            <a:r>
              <a:rPr lang="en-US" altLang="zh-CN" dirty="0">
                <a:latin typeface="+mn-ea"/>
              </a:rPr>
              <a:t>PB</a:t>
            </a:r>
            <a:r>
              <a:rPr lang="zh-CN" altLang="zh-CN" dirty="0">
                <a:latin typeface="+mn-ea"/>
              </a:rPr>
              <a:t>级），</a:t>
            </a:r>
            <a:r>
              <a:rPr lang="zh-CN" altLang="zh-CN" dirty="0" smtClean="0">
                <a:latin typeface="+mn-ea"/>
              </a:rPr>
              <a:t>只有</a:t>
            </a:r>
            <a:r>
              <a:rPr lang="zh-CN" altLang="en-US" dirty="0">
                <a:latin typeface="+mn-ea"/>
              </a:rPr>
              <a:t>分布</a:t>
            </a:r>
            <a:r>
              <a:rPr lang="zh-CN" altLang="zh-CN" dirty="0" smtClean="0">
                <a:latin typeface="+mn-ea"/>
              </a:rPr>
              <a:t>在</a:t>
            </a:r>
            <a:r>
              <a:rPr lang="zh-CN" altLang="zh-CN" dirty="0">
                <a:latin typeface="+mn-ea"/>
              </a:rPr>
              <a:t>成百上千个节点上</a:t>
            </a:r>
            <a:r>
              <a:rPr lang="zh-CN" altLang="zh-CN" dirty="0" smtClean="0">
                <a:latin typeface="+mn-ea"/>
              </a:rPr>
              <a:t>并行计算</a:t>
            </a:r>
            <a:r>
              <a:rPr lang="zh-CN" altLang="en-US" dirty="0" smtClean="0">
                <a:latin typeface="+mn-ea"/>
              </a:rPr>
              <a:t>，</a:t>
            </a:r>
            <a:r>
              <a:rPr lang="zh-CN" altLang="zh-CN" dirty="0" smtClean="0">
                <a:latin typeface="+mn-ea"/>
              </a:rPr>
              <a:t>才能</a:t>
            </a:r>
            <a:r>
              <a:rPr lang="zh-CN" altLang="zh-CN" dirty="0">
                <a:latin typeface="+mn-ea"/>
              </a:rPr>
              <a:t>在可接受的时间内完成。出现了以下几个问题？</a:t>
            </a:r>
            <a:endParaRPr lang="zh-CN" altLang="en-US" dirty="0"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61496" y="4540932"/>
            <a:ext cx="3820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/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）如何进行并行分布式</a:t>
            </a:r>
            <a:r>
              <a:rPr lang="zh-CN" altLang="zh-CN" kern="100" dirty="0" smtClean="0">
                <a:latin typeface="+mn-ea"/>
                <a:cs typeface="Times New Roman" panose="02020603050405020304" pitchFamily="18" charset="0"/>
              </a:rPr>
              <a:t>计算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？</a:t>
            </a:r>
            <a:endParaRPr lang="zh-CN" altLang="zh-CN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06823" y="5421021"/>
            <a:ext cx="4012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dirty="0" smtClean="0"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en-US" dirty="0" smtClean="0"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zh-CN" dirty="0" smtClean="0">
                <a:latin typeface="+mn-ea"/>
                <a:cs typeface="Times New Roman" panose="02020603050405020304" pitchFamily="18" charset="0"/>
              </a:rPr>
              <a:t>如何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处理分布式计算中的错误？</a:t>
            </a:r>
            <a:endParaRPr lang="zh-CN" altLang="en-US" dirty="0"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61496" y="4960183"/>
            <a:ext cx="40126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/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kern="100" dirty="0" smtClean="0"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en-US" kern="100" dirty="0" smtClean="0"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zh-CN" kern="100" dirty="0" smtClean="0">
                <a:latin typeface="+mn-ea"/>
                <a:cs typeface="Times New Roman" panose="02020603050405020304" pitchFamily="18" charset="0"/>
              </a:rPr>
              <a:t>如何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分发待处理数据？</a:t>
            </a:r>
          </a:p>
        </p:txBody>
      </p:sp>
    </p:spTree>
    <p:extLst>
      <p:ext uri="{BB962C8B-B14F-4D97-AF65-F5344CB8AC3E}">
        <p14:creationId xmlns:p14="http://schemas.microsoft.com/office/powerpoint/2010/main" val="23663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011139" y="3401616"/>
            <a:ext cx="6383233" cy="2008584"/>
          </a:xfrm>
          <a:prstGeom prst="rect">
            <a:avLst/>
          </a:prstGeom>
          <a:gradFill>
            <a:gsLst>
              <a:gs pos="69000">
                <a:srgbClr val="85BA35"/>
              </a:gs>
              <a:gs pos="53000">
                <a:srgbClr val="80B739"/>
              </a:gs>
              <a:gs pos="19000">
                <a:schemeClr val="accent6"/>
              </a:gs>
              <a:gs pos="100000">
                <a:srgbClr val="96C52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" name="Picture 2" descr="F:\share\无标题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525" y="1944291"/>
            <a:ext cx="2717615" cy="3465909"/>
          </a:xfrm>
          <a:prstGeom prst="round2DiagRect">
            <a:avLst>
              <a:gd name="adj1" fmla="val 0"/>
              <a:gd name="adj2" fmla="val 0"/>
            </a:avLst>
          </a:prstGeom>
          <a:ln w="88900" cap="sq">
            <a:noFill/>
            <a:miter lim="800000"/>
          </a:ln>
          <a:effectLst/>
        </p:spPr>
      </p:pic>
      <p:sp>
        <p:nvSpPr>
          <p:cNvPr id="7" name="矩形 6"/>
          <p:cNvSpPr/>
          <p:nvPr/>
        </p:nvSpPr>
        <p:spPr>
          <a:xfrm>
            <a:off x="278606" y="4549378"/>
            <a:ext cx="2732534" cy="860822"/>
          </a:xfrm>
          <a:prstGeom prst="rect">
            <a:avLst/>
          </a:prstGeom>
          <a:gradFill>
            <a:gsLst>
              <a:gs pos="40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399253" y="8001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6"/>
                </a:solidFill>
              </a:rPr>
              <a:t>产生背景</a:t>
            </a:r>
          </a:p>
        </p:txBody>
      </p:sp>
      <p:sp>
        <p:nvSpPr>
          <p:cNvPr id="3" name="椭圆 2"/>
          <p:cNvSpPr/>
          <p:nvPr/>
        </p:nvSpPr>
        <p:spPr>
          <a:xfrm>
            <a:off x="293525" y="9464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矩形 5"/>
          <p:cNvSpPr/>
          <p:nvPr/>
        </p:nvSpPr>
        <p:spPr>
          <a:xfrm>
            <a:off x="357187" y="4598915"/>
            <a:ext cx="204509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</a:rPr>
              <a:t>Google MapReduce</a:t>
            </a:r>
          </a:p>
          <a:p>
            <a:r>
              <a:rPr lang="zh-CN" altLang="en-US" sz="1500" dirty="0">
                <a:solidFill>
                  <a:schemeClr val="bg1"/>
                </a:solidFill>
              </a:rPr>
              <a:t>架构设计师</a:t>
            </a:r>
          </a:p>
          <a:p>
            <a:r>
              <a:rPr lang="en-US" altLang="zh-CN" sz="1500" dirty="0">
                <a:solidFill>
                  <a:schemeClr val="bg1"/>
                </a:solidFill>
              </a:rPr>
              <a:t>Jeffrey Dean</a:t>
            </a:r>
          </a:p>
        </p:txBody>
      </p:sp>
      <p:sp>
        <p:nvSpPr>
          <p:cNvPr id="9" name="矩形 8"/>
          <p:cNvSpPr/>
          <p:nvPr/>
        </p:nvSpPr>
        <p:spPr>
          <a:xfrm>
            <a:off x="3228975" y="3401958"/>
            <a:ext cx="5105400" cy="196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Jeffery Dean</a:t>
            </a:r>
            <a:r>
              <a:rPr lang="zh-CN" altLang="en-US" dirty="0">
                <a:solidFill>
                  <a:schemeClr val="bg1"/>
                </a:solidFill>
              </a:rPr>
              <a:t>设计一个新的抽象模型， 封装并行处理、容错处理、本地化计算、负载均衡的细节，还提供了一个简单而强大的接口。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700" b="1" dirty="0">
                <a:solidFill>
                  <a:schemeClr val="bg1"/>
                </a:solidFill>
              </a:rPr>
              <a:t>这就是</a:t>
            </a:r>
            <a:r>
              <a:rPr lang="en-US" altLang="zh-CN" sz="2700" b="1" dirty="0">
                <a:solidFill>
                  <a:schemeClr val="bg1"/>
                </a:solidFill>
              </a:rPr>
              <a:t>MapReduce</a:t>
            </a:r>
          </a:p>
        </p:txBody>
      </p:sp>
      <p:sp>
        <p:nvSpPr>
          <p:cNvPr id="11" name="矩形 10"/>
          <p:cNvSpPr/>
          <p:nvPr/>
        </p:nvSpPr>
        <p:spPr>
          <a:xfrm>
            <a:off x="4231" y="3401616"/>
            <a:ext cx="289294" cy="20085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76255" y="117574"/>
            <a:ext cx="5180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分布式数据处理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113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46762" y="1721183"/>
            <a:ext cx="61259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+mn-ea"/>
              </a:rPr>
              <a:t>MapReduce</a:t>
            </a:r>
            <a:r>
              <a:rPr lang="zh-CN" altLang="zh-CN" sz="2000" b="1" dirty="0">
                <a:latin typeface="+mn-ea"/>
              </a:rPr>
              <a:t>是一个处理海量数据的并行编程</a:t>
            </a:r>
            <a:r>
              <a:rPr lang="zh-CN" altLang="zh-CN" sz="2000" b="1" dirty="0" smtClean="0">
                <a:latin typeface="+mn-ea"/>
              </a:rPr>
              <a:t>模式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en-US" altLang="zh-CN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000" b="1" dirty="0" smtClean="0">
                <a:latin typeface="+mn-ea"/>
              </a:rPr>
              <a:t>用于</a:t>
            </a:r>
            <a:r>
              <a:rPr lang="zh-CN" altLang="zh-CN" sz="2000" b="1" dirty="0">
                <a:latin typeface="+mn-ea"/>
              </a:rPr>
              <a:t>大规模数据集（通常大于</a:t>
            </a:r>
            <a:r>
              <a:rPr lang="en-US" altLang="zh-CN" sz="2000" b="1" dirty="0">
                <a:latin typeface="+mn-ea"/>
              </a:rPr>
              <a:t>1TB</a:t>
            </a:r>
            <a:r>
              <a:rPr lang="zh-CN" altLang="zh-CN" sz="2000" b="1" dirty="0">
                <a:latin typeface="+mn-ea"/>
              </a:rPr>
              <a:t>）的并行运算。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02523" y="3328515"/>
            <a:ext cx="2671752" cy="646331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Map</a:t>
            </a:r>
            <a:r>
              <a:rPr lang="zh-CN" altLang="zh-CN" sz="2400" dirty="0">
                <a:solidFill>
                  <a:schemeClr val="bg1"/>
                </a:solidFill>
                <a:latin typeface="+mn-ea"/>
              </a:rPr>
              <a:t>（映射）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72650" y="4004257"/>
            <a:ext cx="43741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/>
              <a:t>适合非结构化和结构化的海量数据的搜索、挖掘、分析与机器学习等。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399253" y="8001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6"/>
                </a:solidFill>
              </a:rPr>
              <a:t>产生背景</a:t>
            </a:r>
          </a:p>
        </p:txBody>
      </p:sp>
      <p:sp>
        <p:nvSpPr>
          <p:cNvPr id="7" name="椭圆 6"/>
          <p:cNvSpPr/>
          <p:nvPr/>
        </p:nvSpPr>
        <p:spPr>
          <a:xfrm>
            <a:off x="293525" y="9464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76255" y="117574"/>
            <a:ext cx="24192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 smtClean="0">
                <a:solidFill>
                  <a:schemeClr val="bg1"/>
                </a:solidFill>
                <a:latin typeface="+mn-ea"/>
              </a:rPr>
              <a:t>2.2.1</a:t>
            </a:r>
            <a:r>
              <a:rPr lang="zh-CN" altLang="en-US" sz="2400" b="1" kern="500" spc="225" dirty="0">
                <a:solidFill>
                  <a:schemeClr val="bg1"/>
                </a:solidFill>
                <a:latin typeface="+mn-ea"/>
              </a:rPr>
              <a:t>产生</a:t>
            </a:r>
            <a:r>
              <a:rPr lang="zh-CN" altLang="en-US" sz="2400" b="1" kern="500" spc="225" dirty="0" smtClean="0">
                <a:solidFill>
                  <a:schemeClr val="bg1"/>
                </a:solidFill>
                <a:latin typeface="+mn-ea"/>
              </a:rPr>
              <a:t>背景</a:t>
            </a:r>
            <a:endParaRPr lang="zh-CN" altLang="en-US" sz="2400" b="1" spc="22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65390" y="3323082"/>
            <a:ext cx="2671752" cy="646331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Reduce</a:t>
            </a:r>
            <a:r>
              <a:rPr lang="zh-CN" altLang="zh-CN" sz="2400" dirty="0">
                <a:solidFill>
                  <a:schemeClr val="bg1"/>
                </a:solidFill>
                <a:latin typeface="+mn-ea"/>
              </a:rPr>
              <a:t>（简化）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6255" y="117574"/>
            <a:ext cx="5180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分布式数据处理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264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9253" y="800891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2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、编程</a:t>
            </a:r>
            <a:r>
              <a:rPr lang="zh-CN" altLang="en-US" sz="2400" b="1" dirty="0">
                <a:solidFill>
                  <a:schemeClr val="accent6"/>
                </a:solidFill>
              </a:rPr>
              <a:t>模型</a:t>
            </a:r>
          </a:p>
        </p:txBody>
      </p:sp>
      <p:sp>
        <p:nvSpPr>
          <p:cNvPr id="3" name="椭圆 2"/>
          <p:cNvSpPr/>
          <p:nvPr/>
        </p:nvSpPr>
        <p:spPr>
          <a:xfrm>
            <a:off x="293525" y="947197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4" name="组合 3"/>
          <p:cNvGrpSpPr/>
          <p:nvPr/>
        </p:nvGrpSpPr>
        <p:grpSpPr>
          <a:xfrm>
            <a:off x="420852" y="1782366"/>
            <a:ext cx="4466237" cy="3918531"/>
            <a:chOff x="2779451" y="944824"/>
            <a:chExt cx="6390811" cy="5607090"/>
          </a:xfrm>
        </p:grpSpPr>
        <p:sp>
          <p:nvSpPr>
            <p:cNvPr id="5" name="椭圆 4"/>
            <p:cNvSpPr/>
            <p:nvPr/>
          </p:nvSpPr>
          <p:spPr>
            <a:xfrm>
              <a:off x="2931887" y="1741715"/>
              <a:ext cx="1219200" cy="1219200"/>
            </a:xfrm>
            <a:prstGeom prst="ellipse">
              <a:avLst/>
            </a:prstGeom>
            <a:solidFill>
              <a:srgbClr val="96C5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Map</a:t>
              </a:r>
              <a:endParaRPr lang="zh-CN" altLang="en-US" sz="1400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5138058" y="1741715"/>
              <a:ext cx="1219200" cy="1219200"/>
            </a:xfrm>
            <a:prstGeom prst="ellipse">
              <a:avLst/>
            </a:prstGeom>
            <a:solidFill>
              <a:srgbClr val="96C5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Map</a:t>
              </a:r>
              <a:endParaRPr lang="zh-CN" altLang="en-US" sz="1400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7344229" y="1741715"/>
              <a:ext cx="1219200" cy="1219200"/>
            </a:xfrm>
            <a:prstGeom prst="ellipse">
              <a:avLst/>
            </a:prstGeom>
            <a:solidFill>
              <a:srgbClr val="96C5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Map</a:t>
              </a:r>
              <a:endParaRPr lang="zh-CN" altLang="en-US" sz="1400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3715657" y="3788230"/>
              <a:ext cx="1785258" cy="178525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Reduce</a:t>
              </a:r>
              <a:endParaRPr lang="zh-CN" altLang="en-US" sz="1400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6059488" y="3788230"/>
              <a:ext cx="1785258" cy="178525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Reduce</a:t>
              </a:r>
              <a:endParaRPr lang="zh-CN" altLang="en-US" sz="1400" dirty="0"/>
            </a:p>
          </p:txBody>
        </p:sp>
        <p:cxnSp>
          <p:nvCxnSpPr>
            <p:cNvPr id="10" name="直接箭头连接符 9"/>
            <p:cNvCxnSpPr>
              <a:endCxn id="5" idx="0"/>
            </p:cNvCxnSpPr>
            <p:nvPr/>
          </p:nvCxnSpPr>
          <p:spPr>
            <a:xfrm>
              <a:off x="3541487" y="1364343"/>
              <a:ext cx="0" cy="377372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5776688" y="1364343"/>
              <a:ext cx="0" cy="377372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7953829" y="1364343"/>
              <a:ext cx="0" cy="377372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>
              <a:off x="6952117" y="5384802"/>
              <a:ext cx="0" cy="638629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>
              <a:off x="4608286" y="5384802"/>
              <a:ext cx="0" cy="638629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5" idx="4"/>
              <a:endCxn id="8" idx="0"/>
            </p:cNvCxnSpPr>
            <p:nvPr/>
          </p:nvCxnSpPr>
          <p:spPr>
            <a:xfrm>
              <a:off x="3541487" y="2960915"/>
              <a:ext cx="1066799" cy="827315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5" idx="4"/>
              <a:endCxn id="9" idx="0"/>
            </p:cNvCxnSpPr>
            <p:nvPr/>
          </p:nvCxnSpPr>
          <p:spPr>
            <a:xfrm>
              <a:off x="3541487" y="2960915"/>
              <a:ext cx="3410630" cy="827315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6" idx="4"/>
              <a:endCxn id="8" idx="0"/>
            </p:cNvCxnSpPr>
            <p:nvPr/>
          </p:nvCxnSpPr>
          <p:spPr>
            <a:xfrm flipH="1">
              <a:off x="4608286" y="2960915"/>
              <a:ext cx="1139372" cy="827315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6" idx="4"/>
              <a:endCxn id="9" idx="0"/>
            </p:cNvCxnSpPr>
            <p:nvPr/>
          </p:nvCxnSpPr>
          <p:spPr>
            <a:xfrm>
              <a:off x="5747658" y="2960915"/>
              <a:ext cx="1204459" cy="827315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7" idx="4"/>
              <a:endCxn id="8" idx="0"/>
            </p:cNvCxnSpPr>
            <p:nvPr/>
          </p:nvCxnSpPr>
          <p:spPr>
            <a:xfrm flipH="1">
              <a:off x="4608286" y="2960915"/>
              <a:ext cx="3345543" cy="827315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7" idx="4"/>
              <a:endCxn id="9" idx="0"/>
            </p:cNvCxnSpPr>
            <p:nvPr/>
          </p:nvCxnSpPr>
          <p:spPr>
            <a:xfrm flipH="1">
              <a:off x="6952117" y="2960915"/>
              <a:ext cx="1001712" cy="827315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2779451" y="944824"/>
              <a:ext cx="1876758" cy="528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原始数据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927561" y="944824"/>
              <a:ext cx="1876758" cy="528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原始数据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162761" y="944824"/>
              <a:ext cx="2007501" cy="528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原始数据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546002" y="4294127"/>
              <a:ext cx="622068" cy="6606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…</a:t>
              </a:r>
              <a:endParaRPr lang="zh-CN" altLang="en-US" sz="2400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095965" y="6023431"/>
              <a:ext cx="1216154" cy="528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结果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428335" y="6023431"/>
              <a:ext cx="1239092" cy="528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结果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567754" y="2006730"/>
              <a:ext cx="622068" cy="6606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…</a:t>
              </a:r>
              <a:endParaRPr lang="zh-CN" altLang="en-US" sz="24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4833235" y="2105002"/>
            <a:ext cx="39663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b="1" dirty="0">
                <a:solidFill>
                  <a:schemeClr val="accent6"/>
                </a:solidFill>
              </a:rPr>
              <a:t>Map</a:t>
            </a:r>
            <a:r>
              <a:rPr lang="zh-CN" altLang="en-US" sz="1500" b="1" dirty="0">
                <a:solidFill>
                  <a:schemeClr val="accent6"/>
                </a:solidFill>
              </a:rPr>
              <a:t>函数</a:t>
            </a: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对一部分原始数据进行指定的操作。每个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操作都针对不同的原始数据，因此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与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之间是</a:t>
            </a:r>
            <a:r>
              <a:rPr lang="zh-CN" altLang="en-US" sz="1500" dirty="0">
                <a:solidFill>
                  <a:srgbClr val="FF0000"/>
                </a:solidFill>
              </a:rPr>
              <a:t>互相独立的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，这使得它们可以充分并行化。</a:t>
            </a:r>
          </a:p>
        </p:txBody>
      </p:sp>
      <p:sp>
        <p:nvSpPr>
          <p:cNvPr id="30" name="矩形 29"/>
          <p:cNvSpPr/>
          <p:nvPr/>
        </p:nvSpPr>
        <p:spPr>
          <a:xfrm>
            <a:off x="4403028" y="3769489"/>
            <a:ext cx="43107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sz="15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对每个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所产生的</a:t>
            </a:r>
            <a:r>
              <a:rPr lang="zh-CN" altLang="en-US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一部分中间结果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进行合并操作，每个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所处理的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中间结果是</a:t>
            </a:r>
            <a:r>
              <a:rPr lang="zh-CN" altLang="en-US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互不交叉的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，所有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产生的最终结果经过简单连接就形成了完整的结果集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76255" y="117574"/>
            <a:ext cx="2539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2.2.2 </a:t>
            </a:r>
            <a:r>
              <a:rPr lang="zh-CN" altLang="en-US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编程模型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76255" y="117574"/>
            <a:ext cx="5180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分布式数据处理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90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92236" y="952342"/>
            <a:ext cx="3486987" cy="553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 smtClean="0">
                <a:solidFill>
                  <a:schemeClr val="bg1"/>
                </a:solidFill>
                <a:latin typeface="+mn-ea"/>
              </a:rPr>
              <a:t>Google 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三</a:t>
            </a:r>
            <a:r>
              <a:rPr lang="zh-CN" altLang="en-US" sz="2000" b="1" dirty="0" smtClean="0">
                <a:solidFill>
                  <a:schemeClr val="bg1"/>
                </a:solidFill>
                <a:latin typeface="+mn-ea"/>
              </a:rPr>
              <a:t>大核心技术的关系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44176" y="2230945"/>
            <a:ext cx="353690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+mn-ea"/>
              </a:rPr>
              <a:t>GFS</a:t>
            </a:r>
            <a:r>
              <a:rPr lang="zh-CN" altLang="en-US" sz="2000" dirty="0" smtClean="0">
                <a:latin typeface="+mn-ea"/>
              </a:rPr>
              <a:t>是大型分布式</a:t>
            </a:r>
            <a:r>
              <a:rPr lang="zh-CN" altLang="zh-CN" sz="2000" dirty="0" smtClean="0">
                <a:latin typeface="+mn-ea"/>
              </a:rPr>
              <a:t>文件系统</a:t>
            </a:r>
            <a:r>
              <a:rPr lang="zh-CN" altLang="en-US" sz="2000" dirty="0" smtClean="0">
                <a:latin typeface="+mn-ea"/>
              </a:rPr>
              <a:t>。</a:t>
            </a:r>
            <a:r>
              <a:rPr lang="zh-CN" altLang="zh-CN" sz="2000" dirty="0" smtClean="0">
                <a:latin typeface="+mn-ea"/>
              </a:rPr>
              <a:t>为</a:t>
            </a:r>
            <a:r>
              <a:rPr lang="zh-CN" altLang="en-US" sz="2000" dirty="0" smtClean="0">
                <a:latin typeface="+mn-ea"/>
              </a:rPr>
              <a:t>谷歌云计算提供海量存储。</a:t>
            </a:r>
            <a:endParaRPr lang="en-US" altLang="zh-CN" sz="2000" dirty="0" smtClean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不但可以提供大尺寸的文件存储，</a:t>
            </a:r>
            <a:r>
              <a:rPr lang="zh-CN" altLang="zh-CN" sz="2000" dirty="0" smtClean="0">
                <a:latin typeface="+mn-ea"/>
              </a:rPr>
              <a:t>也</a:t>
            </a:r>
            <a:r>
              <a:rPr lang="zh-CN" altLang="zh-CN" sz="2000" dirty="0">
                <a:latin typeface="+mn-ea"/>
              </a:rPr>
              <a:t>可以用来存储</a:t>
            </a:r>
            <a:r>
              <a:rPr lang="en-US" altLang="zh-CN" sz="2000" dirty="0" err="1">
                <a:latin typeface="+mn-ea"/>
              </a:rPr>
              <a:t>BigTable</a:t>
            </a:r>
            <a:r>
              <a:rPr lang="zh-CN" altLang="zh-CN" sz="2000" dirty="0" smtClean="0">
                <a:latin typeface="+mn-ea"/>
              </a:rPr>
              <a:t>的表文件</a:t>
            </a:r>
            <a:r>
              <a:rPr lang="zh-CN" altLang="en-US" sz="2000" dirty="0" smtClean="0">
                <a:latin typeface="+mn-ea"/>
              </a:rPr>
              <a:t>，以及</a:t>
            </a:r>
            <a:r>
              <a:rPr lang="en-US" altLang="zh-CN" sz="2000" dirty="0" err="1" smtClean="0">
                <a:latin typeface="+mn-ea"/>
              </a:rPr>
              <a:t>MapReduce</a:t>
            </a:r>
            <a:r>
              <a:rPr lang="zh-CN" altLang="en-US" sz="2000" dirty="0" smtClean="0">
                <a:latin typeface="+mn-ea"/>
              </a:rPr>
              <a:t>的</a:t>
            </a:r>
            <a:r>
              <a:rPr lang="zh-CN" altLang="zh-CN" sz="2000" dirty="0" smtClean="0">
                <a:latin typeface="+mn-ea"/>
              </a:rPr>
              <a:t>中间</a:t>
            </a:r>
            <a:r>
              <a:rPr lang="zh-CN" altLang="zh-CN" sz="2000" dirty="0">
                <a:latin typeface="+mn-ea"/>
              </a:rPr>
              <a:t>计算结果。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9435" y="96020"/>
            <a:ext cx="5178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Google</a:t>
            </a:r>
            <a:r>
              <a:rPr lang="zh-CN" altLang="en-US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云计算原理与应用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2065" y="1758531"/>
            <a:ext cx="5637796" cy="3920399"/>
            <a:chOff x="1511717" y="1758531"/>
            <a:chExt cx="5637796" cy="3920399"/>
          </a:xfrm>
        </p:grpSpPr>
        <p:sp>
          <p:nvSpPr>
            <p:cNvPr id="15" name="矩形 14"/>
            <p:cNvSpPr/>
            <p:nvPr/>
          </p:nvSpPr>
          <p:spPr>
            <a:xfrm>
              <a:off x="3698150" y="2924838"/>
              <a:ext cx="3451363" cy="55399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 smtClean="0">
                  <a:solidFill>
                    <a:schemeClr val="bg1"/>
                  </a:solidFill>
                  <a:latin typeface="+mn-ea"/>
                </a:rPr>
                <a:t>MapReduce</a:t>
              </a:r>
              <a:endParaRPr lang="en-US" altLang="zh-CN" sz="2000" b="1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511717" y="1758531"/>
              <a:ext cx="5637796" cy="3920399"/>
              <a:chOff x="1511717" y="1758531"/>
              <a:chExt cx="5637796" cy="3920399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1511717" y="1758531"/>
                <a:ext cx="5637795" cy="553998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 dirty="0" smtClean="0">
                    <a:solidFill>
                      <a:schemeClr val="bg1"/>
                    </a:solidFill>
                    <a:latin typeface="+mn-ea"/>
                  </a:rPr>
                  <a:t>Google</a:t>
                </a:r>
                <a:r>
                  <a:rPr lang="zh-CN" altLang="en-US" sz="2000" b="1" dirty="0" smtClean="0">
                    <a:solidFill>
                      <a:schemeClr val="bg1"/>
                    </a:solidFill>
                    <a:latin typeface="+mn-ea"/>
                  </a:rPr>
                  <a:t>云计算应用</a:t>
                </a:r>
                <a:endParaRPr lang="en-US" altLang="zh-CN" sz="2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512592" y="5124932"/>
                <a:ext cx="5636921" cy="553998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 dirty="0" smtClean="0">
                    <a:solidFill>
                      <a:schemeClr val="bg1"/>
                    </a:solidFill>
                    <a:latin typeface="+mn-ea"/>
                  </a:rPr>
                  <a:t>GFS</a:t>
                </a:r>
                <a:endParaRPr lang="en-US" altLang="zh-CN" sz="2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518720" y="4034361"/>
                <a:ext cx="2539450" cy="499624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 dirty="0" smtClean="0">
                    <a:solidFill>
                      <a:schemeClr val="bg1"/>
                    </a:solidFill>
                    <a:latin typeface="+mn-ea"/>
                  </a:rPr>
                  <a:t>BigTable</a:t>
                </a:r>
                <a:endParaRPr lang="en-US" altLang="zh-CN" sz="2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610063" y="4034361"/>
                <a:ext cx="1746132" cy="553998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 dirty="0" smtClean="0">
                    <a:solidFill>
                      <a:schemeClr val="bg1"/>
                    </a:solidFill>
                    <a:latin typeface="+mn-ea"/>
                  </a:rPr>
                  <a:t>Chubby</a:t>
                </a:r>
                <a:endParaRPr lang="en-US" altLang="zh-CN" sz="2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9" name="上下箭头 18"/>
              <p:cNvSpPr/>
              <p:nvPr/>
            </p:nvSpPr>
            <p:spPr>
              <a:xfrm>
                <a:off x="6753518" y="3478836"/>
                <a:ext cx="309139" cy="1646096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上下箭头 19"/>
              <p:cNvSpPr/>
              <p:nvPr/>
            </p:nvSpPr>
            <p:spPr>
              <a:xfrm>
                <a:off x="2453478" y="2312529"/>
                <a:ext cx="309139" cy="1700470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上下箭头 20"/>
              <p:cNvSpPr/>
              <p:nvPr/>
            </p:nvSpPr>
            <p:spPr>
              <a:xfrm>
                <a:off x="3698150" y="3421742"/>
                <a:ext cx="309139" cy="627028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上箭头 22"/>
              <p:cNvSpPr/>
              <p:nvPr/>
            </p:nvSpPr>
            <p:spPr>
              <a:xfrm>
                <a:off x="5327012" y="2302061"/>
                <a:ext cx="312234" cy="6227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上箭头 23"/>
              <p:cNvSpPr/>
              <p:nvPr/>
            </p:nvSpPr>
            <p:spPr>
              <a:xfrm>
                <a:off x="5334449" y="3480373"/>
                <a:ext cx="312234" cy="56839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上箭头 24"/>
              <p:cNvSpPr/>
              <p:nvPr/>
            </p:nvSpPr>
            <p:spPr>
              <a:xfrm rot="10800000">
                <a:off x="2494024" y="4533985"/>
                <a:ext cx="389064" cy="549238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下箭头 25"/>
              <p:cNvSpPr/>
              <p:nvPr/>
            </p:nvSpPr>
            <p:spPr>
              <a:xfrm>
                <a:off x="5355606" y="4570935"/>
                <a:ext cx="291077" cy="553998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2402285" y="6222797"/>
            <a:ext cx="2133600" cy="365125"/>
          </a:xfrm>
        </p:spPr>
        <p:txBody>
          <a:bodyPr/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518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9253" y="8001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6"/>
                </a:solidFill>
              </a:rPr>
              <a:t>编程模型</a:t>
            </a:r>
          </a:p>
        </p:txBody>
      </p:sp>
      <p:sp>
        <p:nvSpPr>
          <p:cNvPr id="3" name="椭圆 2"/>
          <p:cNvSpPr/>
          <p:nvPr/>
        </p:nvSpPr>
        <p:spPr>
          <a:xfrm>
            <a:off x="293525" y="9464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78606" y="1770826"/>
            <a:ext cx="8586788" cy="1061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2628900" algn="ctr"/>
                <a:tab pos="5292725" algn="r"/>
              </a:tabLst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519113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2628900" algn="ctr"/>
                <a:tab pos="5292725" algn="r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712788" indent="-192088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2628900" algn="ctr"/>
                <a:tab pos="5292725" algn="r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954088" indent="-2413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2628900" algn="ctr"/>
                <a:tab pos="5292725" algn="r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184275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2628900" algn="ctr"/>
                <a:tab pos="5292725" algn="r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1641475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2628900" algn="ctr"/>
                <a:tab pos="5292725" algn="r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098675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2628900" algn="ctr"/>
                <a:tab pos="5292725" algn="r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2555875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2628900" algn="ctr"/>
                <a:tab pos="5292725" algn="r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013075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2628900" algn="ctr"/>
                <a:tab pos="5292725" algn="r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Map: (</a:t>
            </a:r>
            <a:r>
              <a:rPr lang="en-GB" altLang="zh-CN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in_key</a:t>
            </a:r>
            <a:r>
              <a:rPr lang="en-GB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en-GB" altLang="zh-CN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in_value</a:t>
            </a:r>
            <a:r>
              <a:rPr lang="en-GB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) </a:t>
            </a:r>
            <a:r>
              <a:rPr lang="en-GB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GB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{(</a:t>
            </a:r>
            <a:r>
              <a:rPr lang="en-GB" altLang="zh-CN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key</a:t>
            </a:r>
            <a:r>
              <a:rPr lang="en-GB" altLang="zh-CN" sz="2100" i="1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j</a:t>
            </a:r>
            <a:r>
              <a:rPr lang="en-GB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GB" altLang="zh-CN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value</a:t>
            </a:r>
            <a:r>
              <a:rPr lang="en-GB" altLang="zh-CN" sz="2100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j</a:t>
            </a:r>
            <a:r>
              <a:rPr lang="en-GB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) | </a:t>
            </a:r>
            <a:r>
              <a:rPr lang="en-GB" altLang="zh-CN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j</a:t>
            </a:r>
            <a:r>
              <a:rPr lang="en-GB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 = 1…</a:t>
            </a:r>
            <a:r>
              <a:rPr lang="en-GB" altLang="zh-CN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k</a:t>
            </a:r>
            <a:r>
              <a:rPr lang="en-GB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}</a:t>
            </a:r>
            <a:endParaRPr lang="en-US" altLang="zh-CN" sz="2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Reduce: (key, [value</a:t>
            </a:r>
            <a:r>
              <a:rPr lang="en-GB" altLang="zh-CN" sz="21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1</a:t>
            </a:r>
            <a:r>
              <a:rPr lang="en-GB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,…,</a:t>
            </a:r>
            <a:r>
              <a:rPr lang="en-GB" altLang="zh-CN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value</a:t>
            </a:r>
            <a:r>
              <a:rPr lang="en-GB" altLang="zh-CN" sz="2100" i="1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m</a:t>
            </a:r>
            <a:r>
              <a:rPr lang="en-GB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]) </a:t>
            </a:r>
            <a:r>
              <a:rPr lang="en-GB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(key, </a:t>
            </a:r>
            <a:r>
              <a:rPr lang="en-GB" altLang="zh-CN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final_value</a:t>
            </a:r>
            <a:r>
              <a:rPr lang="en-GB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) </a:t>
            </a:r>
          </a:p>
        </p:txBody>
      </p:sp>
      <p:sp>
        <p:nvSpPr>
          <p:cNvPr id="5" name="TextBox 54"/>
          <p:cNvSpPr txBox="1">
            <a:spLocks noChangeArrowheads="1"/>
          </p:cNvSpPr>
          <p:nvPr/>
        </p:nvSpPr>
        <p:spPr bwMode="auto">
          <a:xfrm>
            <a:off x="293525" y="3151909"/>
            <a:ext cx="3407618" cy="2077492"/>
          </a:xfrm>
          <a:prstGeom prst="rect">
            <a:avLst/>
          </a:prstGeom>
          <a:noFill/>
          <a:ln w="25400" algn="ctr">
            <a:solidFill>
              <a:srgbClr val="96C527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Map</a:t>
            </a:r>
            <a:r>
              <a:rPr lang="zh-CN" altLang="en-US" sz="18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输入参数</a:t>
            </a:r>
            <a:r>
              <a:rPr lang="zh-CN" altLang="en-US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en-GB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in_key</a:t>
            </a:r>
            <a:r>
              <a:rPr lang="zh-CN" alt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GB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in_value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，它指明了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Map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需要处理的原始数据 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endParaRPr lang="zh-CN" alt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Map</a:t>
            </a:r>
            <a:r>
              <a:rPr lang="zh-CN" altLang="en-US" sz="18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输出结果</a:t>
            </a:r>
            <a:r>
              <a:rPr lang="zh-CN" altLang="en-US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一组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&lt;</a:t>
            </a:r>
            <a:r>
              <a:rPr lang="en-GB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key,value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&gt;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对，这是经过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Map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操作后所产生的中间结果</a:t>
            </a:r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TextBox 54"/>
          <p:cNvSpPr txBox="1">
            <a:spLocks noChangeArrowheads="1"/>
          </p:cNvSpPr>
          <p:nvPr/>
        </p:nvSpPr>
        <p:spPr bwMode="auto">
          <a:xfrm>
            <a:off x="4038599" y="3151909"/>
            <a:ext cx="4826795" cy="2585323"/>
          </a:xfrm>
          <a:prstGeom prst="rect">
            <a:avLst/>
          </a:prstGeom>
          <a:noFill/>
          <a:ln w="25400" algn="ctr">
            <a:solidFill>
              <a:srgbClr val="96C527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Reduce</a:t>
            </a:r>
            <a:r>
              <a:rPr lang="zh-CN" altLang="en-US" sz="18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输入参数</a:t>
            </a:r>
            <a:r>
              <a:rPr lang="zh-CN" altLang="en-US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zh-CN" alt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key,[value</a:t>
            </a:r>
            <a:r>
              <a:rPr lang="en-GB" altLang="zh-CN" sz="18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,…,</a:t>
            </a:r>
            <a:r>
              <a:rPr lang="en-GB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value</a:t>
            </a:r>
            <a:r>
              <a:rPr lang="en-GB" altLang="zh-CN" sz="1800" i="1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]</a:t>
            </a:r>
            <a:r>
              <a:rPr lang="zh-CN" alt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endParaRPr lang="zh-CN" altLang="en-GB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GB" altLang="zh-CN" sz="18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Reduce</a:t>
            </a:r>
            <a:r>
              <a:rPr lang="zh-CN" altLang="en-GB" sz="18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工作</a:t>
            </a:r>
            <a:r>
              <a:rPr lang="zh-CN" altLang="en-GB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endParaRPr lang="en-US" altLang="zh-CN" sz="18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zh-CN" alt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对这些对应相同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key</a:t>
            </a:r>
            <a:r>
              <a:rPr lang="zh-CN" alt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value</a:t>
            </a:r>
            <a:r>
              <a:rPr lang="zh-CN" alt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值进行归并处理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endParaRPr lang="zh-CN" altLang="en-GB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Reduce</a:t>
            </a:r>
            <a:r>
              <a:rPr lang="zh-CN" altLang="en-US" sz="18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输出结果</a:t>
            </a:r>
            <a:r>
              <a:rPr lang="zh-CN" altLang="en-GB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endParaRPr lang="en-US" altLang="zh-CN" sz="18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zh-CN" alt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key, </a:t>
            </a:r>
            <a:r>
              <a:rPr lang="en-GB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final_value</a:t>
            </a:r>
            <a:r>
              <a:rPr lang="zh-CN" alt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），所有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Reduce</a:t>
            </a:r>
            <a:r>
              <a:rPr lang="zh-CN" alt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的结果并在一起就是最终结果 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255" y="117574"/>
            <a:ext cx="5180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分布式数据处理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941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0766" y="844344"/>
            <a:ext cx="8494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【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例</a:t>
            </a:r>
            <a:r>
              <a:rPr lang="en-US" altLang="zh-CN" sz="2400" b="1" dirty="0" smtClean="0">
                <a:solidFill>
                  <a:schemeClr val="accent6"/>
                </a:solidFill>
              </a:rPr>
              <a:t>】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用</a:t>
            </a:r>
            <a:r>
              <a:rPr lang="en-US" altLang="zh-CN" sz="2400" b="1" dirty="0" smtClean="0">
                <a:solidFill>
                  <a:schemeClr val="accent6"/>
                </a:solidFill>
              </a:rPr>
              <a:t>MapReduce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计算一个大型文本文件中单词出现次数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00526" y="1500500"/>
            <a:ext cx="8586788" cy="28623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2628900" algn="ctr"/>
                <a:tab pos="5292725" algn="r"/>
              </a:tabLst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519113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2628900" algn="ctr"/>
                <a:tab pos="5292725" algn="r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712788" indent="-192088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2628900" algn="ctr"/>
                <a:tab pos="5292725" algn="r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954088" indent="-2413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2628900" algn="ctr"/>
                <a:tab pos="5292725" algn="r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184275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2628900" algn="ctr"/>
                <a:tab pos="5292725" algn="r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1641475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2628900" algn="ctr"/>
                <a:tab pos="5292725" algn="r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098675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2628900" algn="ctr"/>
                <a:tab pos="5292725" algn="r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2555875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2628900" algn="ctr"/>
                <a:tab pos="5292725" algn="r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013075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2628900" algn="ctr"/>
                <a:tab pos="5292725" algn="r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Map</a:t>
            </a:r>
            <a:r>
              <a:rPr lang="zh-CN" altLang="zh-CN" sz="2400" dirty="0">
                <a:solidFill>
                  <a:schemeClr val="tx1"/>
                </a:solidFill>
                <a:latin typeface="+mn-ea"/>
              </a:rPr>
              <a:t>的输入</a:t>
            </a:r>
            <a:r>
              <a:rPr lang="zh-CN" altLang="zh-CN" sz="2400" dirty="0" smtClean="0">
                <a:solidFill>
                  <a:schemeClr val="tx1"/>
                </a:solidFill>
                <a:latin typeface="+mn-ea"/>
              </a:rPr>
              <a:t>参数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指明</a:t>
            </a:r>
            <a:r>
              <a:rPr lang="zh-CN" altLang="zh-CN" sz="2400" dirty="0" smtClean="0">
                <a:solidFill>
                  <a:schemeClr val="tx1"/>
                </a:solidFill>
                <a:latin typeface="+mn-ea"/>
              </a:rPr>
              <a:t>了需要处理数据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（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单词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</a:rPr>
              <a:t>）</a:t>
            </a:r>
            <a:r>
              <a:rPr lang="zh-CN" altLang="zh-CN" sz="2400" dirty="0" smtClean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zh-CN" sz="2400" dirty="0">
                <a:solidFill>
                  <a:schemeClr val="tx1"/>
                </a:solidFill>
                <a:latin typeface="+mn-ea"/>
              </a:rPr>
              <a:t>以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“&lt;</a:t>
            </a:r>
            <a:r>
              <a:rPr lang="zh-CN" altLang="zh-CN" sz="2400" dirty="0">
                <a:solidFill>
                  <a:srgbClr val="FF0000"/>
                </a:solidFill>
                <a:latin typeface="+mn-ea"/>
              </a:rPr>
              <a:t>在文本中的起始位置，需要处理的数据长度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&gt;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”</a:t>
            </a:r>
            <a:r>
              <a:rPr lang="zh-CN" altLang="zh-CN" sz="2400" dirty="0">
                <a:solidFill>
                  <a:schemeClr val="tx1"/>
                </a:solidFill>
                <a:latin typeface="+mn-ea"/>
              </a:rPr>
              <a:t>来表示，经过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Map</a:t>
            </a:r>
            <a:r>
              <a:rPr lang="zh-CN" altLang="zh-CN" sz="2400" dirty="0">
                <a:solidFill>
                  <a:schemeClr val="tx1"/>
                </a:solidFill>
                <a:latin typeface="+mn-ea"/>
              </a:rPr>
              <a:t>处理，形成一批中间结果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“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&lt;</a:t>
            </a:r>
            <a:r>
              <a:rPr lang="zh-CN" altLang="zh-CN" sz="2400" dirty="0">
                <a:solidFill>
                  <a:srgbClr val="FF0000"/>
                </a:solidFill>
                <a:latin typeface="+mn-ea"/>
              </a:rPr>
              <a:t>单词，出现次数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&gt;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”</a:t>
            </a:r>
            <a:r>
              <a:rPr lang="zh-CN" altLang="zh-CN" sz="2400" dirty="0">
                <a:solidFill>
                  <a:schemeClr val="tx1"/>
                </a:solidFill>
                <a:latin typeface="+mn-ea"/>
              </a:rPr>
              <a:t>。而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</a:rPr>
              <a:t>Reduce</a:t>
            </a:r>
            <a:r>
              <a:rPr lang="zh-CN" altLang="zh-CN" sz="2400" dirty="0" smtClean="0">
                <a:solidFill>
                  <a:schemeClr val="tx1"/>
                </a:solidFill>
                <a:latin typeface="+mn-ea"/>
              </a:rPr>
              <a:t>函数</a:t>
            </a:r>
            <a:r>
              <a:rPr lang="zh-CN" altLang="zh-CN" sz="2400" dirty="0">
                <a:solidFill>
                  <a:schemeClr val="tx1"/>
                </a:solidFill>
                <a:latin typeface="+mn-ea"/>
              </a:rPr>
              <a:t>处理中间结果，将相同单词出现的次数进行累加，得到每个单词总的出现次数。</a:t>
            </a:r>
            <a:endParaRPr lang="en-GB" altLang="zh-CN" sz="2400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76255" y="117574"/>
            <a:ext cx="5180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分布式数据处理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997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9253" y="8001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【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分割</a:t>
            </a:r>
            <a:r>
              <a:rPr lang="en-US" altLang="zh-CN" sz="2400" b="1" dirty="0" smtClean="0">
                <a:solidFill>
                  <a:schemeClr val="accent6"/>
                </a:solidFill>
              </a:rPr>
              <a:t>】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293525" y="9464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488626" y="1797049"/>
            <a:ext cx="5745294" cy="358775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76255" y="117574"/>
            <a:ext cx="5180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分布式数据处理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465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9253" y="800100"/>
            <a:ext cx="14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【Map】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293525" y="9464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34" y="1818165"/>
            <a:ext cx="6095332" cy="353922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6255" y="117574"/>
            <a:ext cx="5180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分布式数据处理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60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9253" y="800100"/>
            <a:ext cx="2265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【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排序</a:t>
            </a:r>
            <a:r>
              <a:rPr lang="en-US" altLang="zh-CN" sz="2400" b="1" dirty="0" smtClean="0">
                <a:solidFill>
                  <a:schemeClr val="accent6"/>
                </a:solidFill>
              </a:rPr>
              <a:t>+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合并</a:t>
            </a:r>
            <a:r>
              <a:rPr lang="en-US" altLang="zh-CN" sz="2400" b="1" dirty="0" smtClean="0">
                <a:solidFill>
                  <a:schemeClr val="accent6"/>
                </a:solidFill>
              </a:rPr>
              <a:t>】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293525" y="9464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52" y="1879125"/>
            <a:ext cx="7530729" cy="341730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6255" y="117574"/>
            <a:ext cx="5180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分布式数据处理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16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9253" y="800100"/>
            <a:ext cx="1928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【Reduce】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293525" y="9464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99" y="1902612"/>
            <a:ext cx="7797604" cy="309610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6255" y="117574"/>
            <a:ext cx="5180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分布式数据处理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493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60" y="1265428"/>
            <a:ext cx="7127080" cy="45554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9253" y="751495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3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、实现</a:t>
            </a:r>
            <a:r>
              <a:rPr lang="zh-CN" altLang="en-US" sz="2400" b="1" dirty="0">
                <a:solidFill>
                  <a:schemeClr val="accent6"/>
                </a:solidFill>
              </a:rPr>
              <a:t>机制</a:t>
            </a:r>
          </a:p>
        </p:txBody>
      </p:sp>
      <p:sp>
        <p:nvSpPr>
          <p:cNvPr id="6" name="椭圆 5"/>
          <p:cNvSpPr/>
          <p:nvPr/>
        </p:nvSpPr>
        <p:spPr>
          <a:xfrm>
            <a:off x="293525" y="897801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76255" y="117574"/>
            <a:ext cx="5180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分布式数据处理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400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9253" y="8142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6"/>
                </a:solidFill>
              </a:rPr>
              <a:t>实现机制</a:t>
            </a:r>
          </a:p>
        </p:txBody>
      </p:sp>
      <p:sp>
        <p:nvSpPr>
          <p:cNvPr id="3" name="椭圆 2"/>
          <p:cNvSpPr/>
          <p:nvPr/>
        </p:nvSpPr>
        <p:spPr>
          <a:xfrm>
            <a:off x="293525" y="960561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9242" y="1275920"/>
            <a:ext cx="9144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MapReduce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函数首先把</a:t>
            </a:r>
            <a:r>
              <a:rPr lang="zh-CN" altLang="en-US" sz="2000" dirty="0">
                <a:solidFill>
                  <a:schemeClr val="accent6"/>
                </a:solidFill>
                <a:latin typeface="+mn-ea"/>
              </a:rPr>
              <a:t>输入文件分成</a:t>
            </a:r>
            <a:r>
              <a:rPr lang="en-US" altLang="zh-CN" sz="2000" dirty="0">
                <a:solidFill>
                  <a:schemeClr val="accent6"/>
                </a:solidFill>
                <a:latin typeface="+mn-ea"/>
              </a:rPr>
              <a:t>M</a:t>
            </a:r>
            <a:r>
              <a:rPr lang="zh-CN" altLang="en-US" sz="2000" dirty="0" smtClean="0">
                <a:solidFill>
                  <a:schemeClr val="accent6"/>
                </a:solidFill>
                <a:latin typeface="+mn-ea"/>
              </a:rPr>
              <a:t>块</a:t>
            </a:r>
            <a:r>
              <a:rPr lang="zh-CN" altLang="en-US" sz="2000" dirty="0" smtClean="0">
                <a:latin typeface="+mn-ea"/>
              </a:rPr>
              <a:t>，每块大概</a:t>
            </a:r>
            <a:r>
              <a:rPr lang="en-US" altLang="zh-CN" sz="2000" dirty="0" smtClean="0">
                <a:latin typeface="+mn-ea"/>
              </a:rPr>
              <a:t>16-64MB</a:t>
            </a:r>
            <a:r>
              <a:rPr lang="zh-CN" altLang="en-US" sz="2000" dirty="0" smtClean="0">
                <a:latin typeface="+mn-ea"/>
              </a:rPr>
              <a:t>（可以通过参数决定），接着在群集的机器上执行分派处理程序。</a:t>
            </a:r>
            <a:endParaRPr lang="en-US" altLang="zh-CN" sz="2000" dirty="0" smtClean="0">
              <a:latin typeface="+mn-ea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</a:t>
            </a:r>
            <a:r>
              <a:rPr lang="zh-CN" altLang="zh-CN" sz="2000" dirty="0">
                <a:latin typeface="+mn-ea"/>
              </a:rPr>
              <a:t>集群中由</a:t>
            </a:r>
            <a:r>
              <a:rPr lang="en-US" altLang="zh-CN" sz="2000" dirty="0">
                <a:latin typeface="+mn-ea"/>
              </a:rPr>
              <a:t>M</a:t>
            </a:r>
            <a:r>
              <a:rPr lang="zh-CN" altLang="zh-CN" sz="2000" dirty="0">
                <a:latin typeface="+mn-ea"/>
              </a:rPr>
              <a:t>个任务和</a:t>
            </a:r>
            <a:r>
              <a:rPr lang="en-US" altLang="zh-CN" sz="2000" dirty="0">
                <a:latin typeface="+mn-ea"/>
              </a:rPr>
              <a:t>R</a:t>
            </a:r>
            <a:r>
              <a:rPr lang="zh-CN" altLang="zh-CN" sz="2000" dirty="0">
                <a:latin typeface="+mn-ea"/>
              </a:rPr>
              <a:t>个</a:t>
            </a:r>
            <a:r>
              <a:rPr lang="en-US" altLang="zh-CN" sz="2000" dirty="0">
                <a:latin typeface="+mn-ea"/>
              </a:rPr>
              <a:t>Reduce</a:t>
            </a:r>
            <a:r>
              <a:rPr lang="zh-CN" altLang="zh-CN" sz="2000" dirty="0">
                <a:latin typeface="+mn-ea"/>
              </a:rPr>
              <a:t>任务需要分派，</a:t>
            </a:r>
            <a:r>
              <a:rPr lang="en-US" altLang="zh-CN" sz="2000" dirty="0">
                <a:latin typeface="+mn-ea"/>
              </a:rPr>
              <a:t>Master</a:t>
            </a:r>
            <a:r>
              <a:rPr lang="zh-CN" altLang="zh-CN" sz="2000" dirty="0">
                <a:latin typeface="+mn-ea"/>
              </a:rPr>
              <a:t>选择空闲</a:t>
            </a:r>
            <a:r>
              <a:rPr lang="en-US" altLang="zh-CN" sz="2000" dirty="0">
                <a:latin typeface="+mn-ea"/>
              </a:rPr>
              <a:t>Worker</a:t>
            </a:r>
            <a:r>
              <a:rPr lang="zh-CN" altLang="zh-CN" sz="2000" dirty="0">
                <a:latin typeface="+mn-ea"/>
              </a:rPr>
              <a:t>来分配这些</a:t>
            </a:r>
            <a:r>
              <a:rPr lang="en-US" altLang="zh-CN" sz="2000" dirty="0">
                <a:latin typeface="+mn-ea"/>
              </a:rPr>
              <a:t>Map</a:t>
            </a:r>
            <a:r>
              <a:rPr lang="zh-CN" altLang="zh-CN" sz="2000" dirty="0">
                <a:latin typeface="+mn-ea"/>
              </a:rPr>
              <a:t>或</a:t>
            </a:r>
            <a:r>
              <a:rPr lang="en-US" altLang="zh-CN" sz="2000" dirty="0">
                <a:latin typeface="+mn-ea"/>
              </a:rPr>
              <a:t>Reduce</a:t>
            </a:r>
            <a:r>
              <a:rPr lang="zh-CN" altLang="zh-CN" sz="2000" dirty="0">
                <a:latin typeface="+mn-ea"/>
              </a:rPr>
              <a:t>任务。</a:t>
            </a:r>
            <a:endParaRPr lang="zh-CN" altLang="en-US" sz="2000" dirty="0">
              <a:latin typeface="+mn-ea"/>
            </a:endParaRPr>
          </a:p>
          <a:p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）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Map Worker</a:t>
            </a:r>
            <a:r>
              <a:rPr lang="zh-CN" altLang="zh-CN" sz="2000" dirty="0">
                <a:latin typeface="+mn-ea"/>
                <a:cs typeface="Times New Roman" panose="02020603050405020304" pitchFamily="18" charset="0"/>
              </a:rPr>
              <a:t>读取并处理相关输入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块</a:t>
            </a:r>
            <a:r>
              <a:rPr lang="zh-CN" altLang="zh-CN" sz="20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Map</a:t>
            </a:r>
            <a:r>
              <a:rPr lang="zh-CN" altLang="zh-CN" sz="2000" dirty="0">
                <a:latin typeface="+mn-ea"/>
                <a:cs typeface="Times New Roman" panose="02020603050405020304" pitchFamily="18" charset="0"/>
              </a:rPr>
              <a:t>函数产生中间结果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&lt;</a:t>
            </a:r>
            <a:r>
              <a:rPr lang="en-US" altLang="zh-CN" sz="2000" dirty="0" err="1">
                <a:latin typeface="+mn-ea"/>
                <a:cs typeface="Times New Roman" panose="02020603050405020304" pitchFamily="18" charset="0"/>
              </a:rPr>
              <a:t>key,value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sz="2000" dirty="0">
                <a:latin typeface="+mn-ea"/>
                <a:cs typeface="Times New Roman" panose="02020603050405020304" pitchFamily="18" charset="0"/>
              </a:rPr>
              <a:t>对，暂时缓冲到内存。</a:t>
            </a:r>
            <a:endParaRPr lang="zh-CN" altLang="en-US" sz="2000" dirty="0">
              <a:latin typeface="+mn-ea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r>
              <a:rPr lang="zh-CN" altLang="zh-CN" sz="2000" dirty="0"/>
              <a:t>中间结果定时写到本地硬盘，将其分成</a:t>
            </a:r>
            <a:r>
              <a:rPr lang="en-US" altLang="zh-CN" sz="2000" dirty="0"/>
              <a:t>R</a:t>
            </a:r>
            <a:r>
              <a:rPr lang="zh-CN" altLang="zh-CN" sz="2000" dirty="0"/>
              <a:t>个区，中间结果在本地硬盘的位置信息将被发送到</a:t>
            </a:r>
            <a:r>
              <a:rPr lang="en-US" altLang="zh-CN" sz="2000" dirty="0"/>
              <a:t>Master</a:t>
            </a:r>
            <a:r>
              <a:rPr lang="zh-CN" altLang="zh-CN" sz="2000" dirty="0"/>
              <a:t>，然后</a:t>
            </a:r>
            <a:r>
              <a:rPr lang="en-US" altLang="zh-CN" sz="2000" dirty="0"/>
              <a:t>Master</a:t>
            </a:r>
            <a:r>
              <a:rPr lang="zh-CN" altLang="zh-CN" sz="2000" dirty="0"/>
              <a:t>负责把这些位置信息传给</a:t>
            </a:r>
            <a:r>
              <a:rPr lang="en-US" altLang="zh-CN" sz="2000" dirty="0"/>
              <a:t>Reduce Worker</a:t>
            </a:r>
            <a:r>
              <a:rPr lang="zh-CN" altLang="zh-CN" sz="2000" dirty="0" smtClean="0"/>
              <a:t>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255" y="117574"/>
            <a:ext cx="5180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分布式数据处理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5" y="3830465"/>
            <a:ext cx="8233454" cy="23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7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9253" y="8142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6"/>
                </a:solidFill>
              </a:rPr>
              <a:t>实现机制</a:t>
            </a:r>
          </a:p>
        </p:txBody>
      </p:sp>
      <p:sp>
        <p:nvSpPr>
          <p:cNvPr id="3" name="椭圆 2"/>
          <p:cNvSpPr/>
          <p:nvPr/>
        </p:nvSpPr>
        <p:spPr>
          <a:xfrm>
            <a:off x="293525" y="960561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/>
          <p:cNvSpPr/>
          <p:nvPr/>
        </p:nvSpPr>
        <p:spPr>
          <a:xfrm>
            <a:off x="231988" y="1275920"/>
            <a:ext cx="847711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</a:t>
            </a:r>
            <a:r>
              <a:rPr lang="zh-CN" altLang="zh-CN" sz="2000" dirty="0">
                <a:latin typeface="+mn-ea"/>
              </a:rPr>
              <a:t>当</a:t>
            </a:r>
            <a:r>
              <a:rPr lang="en-US" altLang="zh-CN" sz="2000" dirty="0">
                <a:latin typeface="+mn-ea"/>
              </a:rPr>
              <a:t>Reduce</a:t>
            </a:r>
            <a:r>
              <a:rPr lang="zh-CN" altLang="zh-CN" sz="2000" dirty="0">
                <a:latin typeface="+mn-ea"/>
              </a:rPr>
              <a:t>的</a:t>
            </a:r>
            <a:r>
              <a:rPr lang="en-US" altLang="zh-CN" sz="2000" dirty="0">
                <a:latin typeface="+mn-ea"/>
              </a:rPr>
              <a:t>Worker</a:t>
            </a:r>
            <a:r>
              <a:rPr lang="zh-CN" altLang="zh-CN" sz="2000" dirty="0">
                <a:latin typeface="+mn-ea"/>
              </a:rPr>
              <a:t>收到</a:t>
            </a:r>
            <a:r>
              <a:rPr lang="en-US" altLang="zh-CN" sz="2000" dirty="0">
                <a:latin typeface="+mn-ea"/>
              </a:rPr>
              <a:t>map</a:t>
            </a:r>
            <a:r>
              <a:rPr lang="zh-CN" altLang="zh-CN" sz="2000" dirty="0">
                <a:latin typeface="+mn-ea"/>
              </a:rPr>
              <a:t>的中间</a:t>
            </a:r>
            <a:r>
              <a:rPr lang="zh-CN" altLang="zh-CN" sz="2000" dirty="0" smtClean="0">
                <a:latin typeface="+mn-ea"/>
              </a:rPr>
              <a:t>结果</a:t>
            </a:r>
            <a:r>
              <a:rPr lang="en-US" altLang="zh-CN" sz="2000" dirty="0" smtClean="0">
                <a:latin typeface="+mn-ea"/>
              </a:rPr>
              <a:t>&lt;</a:t>
            </a:r>
            <a:r>
              <a:rPr lang="en-US" altLang="zh-CN" sz="2000" dirty="0" err="1">
                <a:latin typeface="+mn-ea"/>
              </a:rPr>
              <a:t>key,value</a:t>
            </a:r>
            <a:r>
              <a:rPr lang="en-US" altLang="zh-CN" sz="2000" dirty="0">
                <a:latin typeface="+mn-ea"/>
              </a:rPr>
              <a:t>&gt;</a:t>
            </a:r>
            <a:r>
              <a:rPr lang="zh-CN" altLang="zh-CN" sz="2000" dirty="0">
                <a:latin typeface="+mn-ea"/>
              </a:rPr>
              <a:t>对的位置时，它调用远程过程，直接从</a:t>
            </a:r>
            <a:r>
              <a:rPr lang="en-US" altLang="zh-CN" sz="2000" dirty="0">
                <a:latin typeface="+mn-ea"/>
              </a:rPr>
              <a:t>Map Worker</a:t>
            </a:r>
            <a:r>
              <a:rPr lang="zh-CN" altLang="zh-CN" sz="2000" dirty="0">
                <a:latin typeface="+mn-ea"/>
              </a:rPr>
              <a:t>的本地硬盘上读取缓冲的中间数据。当</a:t>
            </a:r>
            <a:r>
              <a:rPr lang="en-US" altLang="zh-CN" sz="2000" dirty="0">
                <a:latin typeface="+mn-ea"/>
              </a:rPr>
              <a:t>Reduce Worker</a:t>
            </a:r>
            <a:r>
              <a:rPr lang="zh-CN" altLang="zh-CN" sz="2000" dirty="0">
                <a:latin typeface="+mn-ea"/>
              </a:rPr>
              <a:t>读到所有的中间数据，他就使用中间的</a:t>
            </a:r>
            <a:r>
              <a:rPr lang="en-US" altLang="zh-CN" sz="2000" dirty="0">
                <a:latin typeface="+mn-ea"/>
              </a:rPr>
              <a:t>Key</a:t>
            </a:r>
            <a:r>
              <a:rPr lang="zh-CN" altLang="zh-CN" sz="2000" dirty="0">
                <a:latin typeface="+mn-ea"/>
              </a:rPr>
              <a:t>进行排序，这样可使相同</a:t>
            </a:r>
            <a:r>
              <a:rPr lang="en-US" altLang="zh-CN" sz="2000" dirty="0">
                <a:latin typeface="+mn-ea"/>
              </a:rPr>
              <a:t>key</a:t>
            </a:r>
            <a:r>
              <a:rPr lang="zh-CN" altLang="zh-CN" sz="2000" dirty="0">
                <a:latin typeface="+mn-ea"/>
              </a:rPr>
              <a:t>的值都在一起</a:t>
            </a:r>
            <a:r>
              <a:rPr lang="zh-CN" altLang="zh-CN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</a:t>
            </a:r>
            <a:r>
              <a:rPr lang="en-US" altLang="zh-CN" sz="2000" dirty="0">
                <a:latin typeface="+mn-ea"/>
              </a:rPr>
              <a:t>Reduce Worker</a:t>
            </a:r>
            <a:r>
              <a:rPr lang="zh-CN" altLang="zh-CN" sz="2000" dirty="0">
                <a:latin typeface="+mn-ea"/>
              </a:rPr>
              <a:t>根据每一个唯一中间</a:t>
            </a:r>
            <a:r>
              <a:rPr lang="en-US" altLang="zh-CN" sz="2000" dirty="0">
                <a:latin typeface="+mn-ea"/>
              </a:rPr>
              <a:t>key</a:t>
            </a:r>
            <a:r>
              <a:rPr lang="zh-CN" altLang="zh-CN" sz="2000" dirty="0">
                <a:latin typeface="+mn-ea"/>
              </a:rPr>
              <a:t>，来遍历所有的排序后的中间数据，并且把</a:t>
            </a:r>
            <a:r>
              <a:rPr lang="en-US" altLang="zh-CN" sz="2000" dirty="0">
                <a:latin typeface="+mn-ea"/>
              </a:rPr>
              <a:t>key</a:t>
            </a:r>
            <a:r>
              <a:rPr lang="zh-CN" altLang="zh-CN" sz="2000" dirty="0">
                <a:latin typeface="+mn-ea"/>
              </a:rPr>
              <a:t>和相关的中间结果值集合</a:t>
            </a:r>
            <a:r>
              <a:rPr lang="zh-CN" altLang="en-US" sz="2000" dirty="0">
                <a:latin typeface="+mn-ea"/>
              </a:rPr>
              <a:t>，</a:t>
            </a:r>
            <a:r>
              <a:rPr lang="zh-CN" altLang="zh-CN" sz="2000" dirty="0">
                <a:latin typeface="+mn-ea"/>
              </a:rPr>
              <a:t>传递给用户定义的</a:t>
            </a:r>
            <a:r>
              <a:rPr lang="en-US" altLang="zh-CN" sz="2000" dirty="0">
                <a:latin typeface="+mn-ea"/>
              </a:rPr>
              <a:t>Reduce</a:t>
            </a:r>
            <a:r>
              <a:rPr lang="zh-CN" altLang="zh-CN" sz="2000" dirty="0">
                <a:latin typeface="+mn-ea"/>
              </a:rPr>
              <a:t>函数，</a:t>
            </a:r>
            <a:r>
              <a:rPr lang="en-US" altLang="zh-CN" sz="2000" dirty="0">
                <a:latin typeface="+mn-ea"/>
              </a:rPr>
              <a:t>Reduce</a:t>
            </a:r>
            <a:r>
              <a:rPr lang="zh-CN" altLang="zh-CN" sz="2000" dirty="0">
                <a:latin typeface="+mn-ea"/>
              </a:rPr>
              <a:t>函数的结果写到一个最终的输出文件。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）当所有的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任务和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Reduce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任务都完成的时候，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激活用户程序。</a:t>
            </a:r>
            <a:r>
              <a:rPr lang="zh-CN" altLang="zh-CN" sz="2000" dirty="0">
                <a:latin typeface="+mn-ea"/>
              </a:rPr>
              <a:t>此时</a:t>
            </a:r>
            <a:r>
              <a:rPr lang="en-US" altLang="zh-CN" sz="2000" dirty="0" err="1">
                <a:latin typeface="+mn-ea"/>
              </a:rPr>
              <a:t>MapReduce</a:t>
            </a:r>
            <a:r>
              <a:rPr lang="zh-CN" altLang="zh-CN" sz="2000" dirty="0">
                <a:latin typeface="+mn-ea"/>
              </a:rPr>
              <a:t>返回用户程序的调用点</a:t>
            </a:r>
            <a:r>
              <a:rPr lang="zh-CN" altLang="zh-CN" sz="2000" dirty="0" smtClean="0">
                <a:latin typeface="+mn-ea"/>
              </a:rPr>
              <a:t>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76255" y="117574"/>
            <a:ext cx="5180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分布式数据处理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5" y="3830465"/>
            <a:ext cx="8233454" cy="23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9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9253" y="8128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6"/>
                </a:solidFill>
              </a:rPr>
              <a:t>容错机制</a:t>
            </a:r>
          </a:p>
        </p:txBody>
      </p:sp>
      <p:sp>
        <p:nvSpPr>
          <p:cNvPr id="3" name="椭圆 2"/>
          <p:cNvSpPr/>
          <p:nvPr/>
        </p:nvSpPr>
        <p:spPr>
          <a:xfrm>
            <a:off x="293525" y="9591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矩形 4"/>
          <p:cNvSpPr/>
          <p:nvPr/>
        </p:nvSpPr>
        <p:spPr>
          <a:xfrm>
            <a:off x="278606" y="1591866"/>
            <a:ext cx="8586788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由于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MapReduce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在成百上千台机器上处理海量数据，所以容错机制是不可或缺的。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总的来说，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MapReduce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通过重新执行失效的地方来实现容错。</a:t>
            </a:r>
          </a:p>
        </p:txBody>
      </p:sp>
      <p:sp>
        <p:nvSpPr>
          <p:cNvPr id="6" name="矩形 5"/>
          <p:cNvSpPr/>
          <p:nvPr/>
        </p:nvSpPr>
        <p:spPr>
          <a:xfrm>
            <a:off x="278606" y="2707822"/>
            <a:ext cx="4119222" cy="515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4702628" y="2707822"/>
            <a:ext cx="4162766" cy="515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/>
        </p:nvSpPr>
        <p:spPr>
          <a:xfrm>
            <a:off x="1611288" y="2769214"/>
            <a:ext cx="161390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solidFill>
                  <a:schemeClr val="bg1"/>
                </a:solidFill>
              </a:rPr>
              <a:t>Master</a:t>
            </a:r>
            <a:r>
              <a:rPr lang="zh-CN" altLang="en-US" sz="2100" dirty="0">
                <a:solidFill>
                  <a:schemeClr val="bg1"/>
                </a:solidFill>
              </a:rPr>
              <a:t>失效</a:t>
            </a:r>
          </a:p>
        </p:txBody>
      </p:sp>
      <p:sp>
        <p:nvSpPr>
          <p:cNvPr id="9" name="矩形 8"/>
          <p:cNvSpPr/>
          <p:nvPr/>
        </p:nvSpPr>
        <p:spPr>
          <a:xfrm>
            <a:off x="6057081" y="2769214"/>
            <a:ext cx="16594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solidFill>
                  <a:schemeClr val="bg1"/>
                </a:solidFill>
              </a:rPr>
              <a:t>Worker</a:t>
            </a:r>
            <a:r>
              <a:rPr lang="zh-CN" altLang="en-US" sz="2100" dirty="0">
                <a:solidFill>
                  <a:schemeClr val="bg1"/>
                </a:solidFill>
              </a:rPr>
              <a:t>失效</a:t>
            </a:r>
          </a:p>
        </p:txBody>
      </p:sp>
      <p:sp>
        <p:nvSpPr>
          <p:cNvPr id="10" name="矩形 9"/>
          <p:cNvSpPr/>
          <p:nvPr/>
        </p:nvSpPr>
        <p:spPr>
          <a:xfrm>
            <a:off x="293525" y="3281240"/>
            <a:ext cx="410430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Master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会周期性地设置检查点（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checkpoint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），并导出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Master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的数据。一旦某个任务失效，系统就从最近的一个检查点恢复并重新执行。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由于只有一个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Master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在运行，如果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Master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失效了，则只能终止整个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MapReduce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程序的运行并重新开始。</a:t>
            </a:r>
          </a:p>
        </p:txBody>
      </p:sp>
      <p:sp>
        <p:nvSpPr>
          <p:cNvPr id="11" name="矩形 10"/>
          <p:cNvSpPr/>
          <p:nvPr/>
        </p:nvSpPr>
        <p:spPr>
          <a:xfrm>
            <a:off x="4702629" y="3281240"/>
            <a:ext cx="4104304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Master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会</a:t>
            </a:r>
            <a:r>
              <a:rPr lang="zh-CN" altLang="en-US" sz="1500" b="1" dirty="0">
                <a:solidFill>
                  <a:schemeClr val="accent6"/>
                </a:solidFill>
              </a:rPr>
              <a:t>周期性地给</a:t>
            </a:r>
            <a:r>
              <a:rPr lang="en-US" altLang="zh-CN" sz="1500" b="1" dirty="0">
                <a:solidFill>
                  <a:schemeClr val="accent6"/>
                </a:solidFill>
              </a:rPr>
              <a:t>Worker</a:t>
            </a:r>
            <a:r>
              <a:rPr lang="zh-CN" altLang="en-US" sz="1500" b="1" dirty="0">
                <a:solidFill>
                  <a:schemeClr val="accent6"/>
                </a:solidFill>
              </a:rPr>
              <a:t>发送</a:t>
            </a:r>
            <a:r>
              <a:rPr lang="en-US" altLang="zh-CN" sz="1500" b="1" dirty="0">
                <a:solidFill>
                  <a:schemeClr val="accent6"/>
                </a:solidFill>
              </a:rPr>
              <a:t>ping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命令，如果没有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Worker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的应答，则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Master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认为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Worker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失效，终止对这个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Worker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的任务调度，把失效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Worker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的任务调度到其他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Worker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上重新执行。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76255" y="117574"/>
            <a:ext cx="5180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分布式数据处理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906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92236" y="952342"/>
            <a:ext cx="3526175" cy="553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 smtClean="0">
                <a:solidFill>
                  <a:schemeClr val="bg1"/>
                </a:solidFill>
                <a:latin typeface="+mn-ea"/>
              </a:rPr>
              <a:t>Google </a:t>
            </a:r>
            <a:r>
              <a:rPr lang="zh-CN" altLang="en-US" sz="2000" b="1" dirty="0" smtClean="0">
                <a:solidFill>
                  <a:schemeClr val="bg1"/>
                </a:solidFill>
                <a:latin typeface="+mn-ea"/>
              </a:rPr>
              <a:t>三大核心技术的关系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18270" y="2306647"/>
            <a:ext cx="31635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MapReduce</a:t>
            </a:r>
            <a:r>
              <a:rPr lang="zh-CN" altLang="zh-CN" dirty="0"/>
              <a:t>是一种分步式计算模式，对</a:t>
            </a:r>
            <a:r>
              <a:rPr lang="en-US" altLang="zh-CN" dirty="0"/>
              <a:t>BigTable</a:t>
            </a:r>
            <a:r>
              <a:rPr lang="zh-CN" altLang="zh-CN" dirty="0"/>
              <a:t>中的数据进行并行计算处理（如统计归类），使用</a:t>
            </a:r>
            <a:r>
              <a:rPr lang="en-US" altLang="zh-CN" dirty="0"/>
              <a:t>BigTable</a:t>
            </a:r>
            <a:r>
              <a:rPr lang="zh-CN" altLang="zh-CN" dirty="0"/>
              <a:t>或者</a:t>
            </a:r>
            <a:r>
              <a:rPr lang="en-US" altLang="zh-CN" dirty="0"/>
              <a:t>GFS</a:t>
            </a:r>
            <a:r>
              <a:rPr lang="zh-CN" altLang="zh-CN" dirty="0"/>
              <a:t>存储计算结果。</a:t>
            </a:r>
            <a:endParaRPr lang="zh-CN" altLang="en-US" dirty="0"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9435" y="96020"/>
            <a:ext cx="5178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Google</a:t>
            </a:r>
            <a:r>
              <a:rPr lang="zh-CN" altLang="en-US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云计算原理与应用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84726" y="1758531"/>
            <a:ext cx="5637796" cy="3920399"/>
            <a:chOff x="1511717" y="1758531"/>
            <a:chExt cx="5637796" cy="3920399"/>
          </a:xfrm>
        </p:grpSpPr>
        <p:sp>
          <p:nvSpPr>
            <p:cNvPr id="15" name="矩形 14"/>
            <p:cNvSpPr/>
            <p:nvPr/>
          </p:nvSpPr>
          <p:spPr>
            <a:xfrm>
              <a:off x="3698150" y="2924838"/>
              <a:ext cx="3451363" cy="553998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 smtClean="0">
                  <a:solidFill>
                    <a:schemeClr val="bg1"/>
                  </a:solidFill>
                  <a:latin typeface="+mn-ea"/>
                </a:rPr>
                <a:t>MapReduce</a:t>
              </a:r>
              <a:endParaRPr lang="en-US" altLang="zh-CN" sz="2000" b="1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511717" y="1758531"/>
              <a:ext cx="5637796" cy="3920399"/>
              <a:chOff x="1511717" y="1758531"/>
              <a:chExt cx="5637796" cy="3920399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1511717" y="1758531"/>
                <a:ext cx="5637795" cy="553998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 dirty="0" smtClean="0">
                    <a:solidFill>
                      <a:schemeClr val="bg1"/>
                    </a:solidFill>
                    <a:latin typeface="+mn-ea"/>
                  </a:rPr>
                  <a:t>Google</a:t>
                </a:r>
                <a:r>
                  <a:rPr lang="zh-CN" altLang="en-US" sz="2000" b="1" dirty="0" smtClean="0">
                    <a:solidFill>
                      <a:schemeClr val="bg1"/>
                    </a:solidFill>
                    <a:latin typeface="+mn-ea"/>
                  </a:rPr>
                  <a:t>云计算应用</a:t>
                </a:r>
                <a:endParaRPr lang="en-US" altLang="zh-CN" sz="2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512592" y="5124932"/>
                <a:ext cx="5636921" cy="553998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 dirty="0" smtClean="0">
                    <a:solidFill>
                      <a:schemeClr val="bg1"/>
                    </a:solidFill>
                    <a:latin typeface="+mn-ea"/>
                  </a:rPr>
                  <a:t>GFS</a:t>
                </a:r>
                <a:endParaRPr lang="en-US" altLang="zh-CN" sz="2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518720" y="4034361"/>
                <a:ext cx="2539450" cy="499624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 dirty="0" smtClean="0">
                    <a:solidFill>
                      <a:schemeClr val="bg1"/>
                    </a:solidFill>
                    <a:latin typeface="+mn-ea"/>
                  </a:rPr>
                  <a:t>BigTable</a:t>
                </a:r>
                <a:endParaRPr lang="en-US" altLang="zh-CN" sz="2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610063" y="4034361"/>
                <a:ext cx="1746132" cy="553998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 dirty="0" smtClean="0">
                    <a:solidFill>
                      <a:schemeClr val="bg1"/>
                    </a:solidFill>
                    <a:latin typeface="+mn-ea"/>
                  </a:rPr>
                  <a:t>Chubby</a:t>
                </a:r>
                <a:endParaRPr lang="en-US" altLang="zh-CN" sz="2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9" name="上下箭头 18"/>
              <p:cNvSpPr/>
              <p:nvPr/>
            </p:nvSpPr>
            <p:spPr>
              <a:xfrm>
                <a:off x="6753518" y="3478836"/>
                <a:ext cx="309139" cy="1646096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上下箭头 19"/>
              <p:cNvSpPr/>
              <p:nvPr/>
            </p:nvSpPr>
            <p:spPr>
              <a:xfrm>
                <a:off x="2453478" y="2312529"/>
                <a:ext cx="309139" cy="1700470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上下箭头 20"/>
              <p:cNvSpPr/>
              <p:nvPr/>
            </p:nvSpPr>
            <p:spPr>
              <a:xfrm>
                <a:off x="3698150" y="3421742"/>
                <a:ext cx="309139" cy="627028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上箭头 22"/>
              <p:cNvSpPr/>
              <p:nvPr/>
            </p:nvSpPr>
            <p:spPr>
              <a:xfrm>
                <a:off x="5327012" y="2302061"/>
                <a:ext cx="312234" cy="6227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上箭头 23"/>
              <p:cNvSpPr/>
              <p:nvPr/>
            </p:nvSpPr>
            <p:spPr>
              <a:xfrm>
                <a:off x="5334449" y="3480373"/>
                <a:ext cx="312234" cy="56839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上箭头 24"/>
              <p:cNvSpPr/>
              <p:nvPr/>
            </p:nvSpPr>
            <p:spPr>
              <a:xfrm>
                <a:off x="2474235" y="4536713"/>
                <a:ext cx="312234" cy="609892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下箭头 25"/>
              <p:cNvSpPr/>
              <p:nvPr/>
            </p:nvSpPr>
            <p:spPr>
              <a:xfrm>
                <a:off x="5355606" y="4570935"/>
                <a:ext cx="291077" cy="553998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2402285" y="6222797"/>
            <a:ext cx="2133600" cy="365125"/>
          </a:xfrm>
        </p:spPr>
        <p:txBody>
          <a:bodyPr/>
          <a:lstStyle/>
          <a:p>
            <a:r>
              <a:rPr lang="en-US" altLang="zh-CN" dirty="0" smtClean="0"/>
              <a:t>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963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39736" y="2360182"/>
            <a:ext cx="7501990" cy="1526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300" b="1" spc="2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怎样通过</a:t>
            </a:r>
            <a:r>
              <a:rPr lang="en-US" altLang="zh-CN" sz="3300" b="1" spc="2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3300" b="1" spc="2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完成排序工作，使其有序（字典序）呢？</a:t>
            </a:r>
          </a:p>
        </p:txBody>
      </p:sp>
      <p:sp>
        <p:nvSpPr>
          <p:cNvPr id="5" name="矩形 4"/>
          <p:cNvSpPr/>
          <p:nvPr/>
        </p:nvSpPr>
        <p:spPr>
          <a:xfrm>
            <a:off x="176255" y="117574"/>
            <a:ext cx="5180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分布式数据处理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9253" y="812800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4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、案例分析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87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9253" y="81280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6"/>
                </a:solidFill>
              </a:rPr>
              <a:t>第一个步骤</a:t>
            </a:r>
          </a:p>
        </p:txBody>
      </p:sp>
      <p:sp>
        <p:nvSpPr>
          <p:cNvPr id="3" name="椭圆 2"/>
          <p:cNvSpPr/>
          <p:nvPr/>
        </p:nvSpPr>
        <p:spPr>
          <a:xfrm>
            <a:off x="293525" y="9591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" name="Picture 4" descr="t2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944" y="1782366"/>
            <a:ext cx="3282894" cy="3970911"/>
          </a:xfrm>
          <a:prstGeom prst="rect">
            <a:avLst/>
          </a:prstGeom>
          <a:noFill/>
          <a:ln>
            <a:noFill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93524" y="1760806"/>
            <a:ext cx="462137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对原始的数据进行分割（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Split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endParaRPr lang="en-US" altLang="zh-CN" sz="2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个不同的数据分块 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76255" y="117574"/>
            <a:ext cx="5180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分布式数据处理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870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9253" y="80761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6"/>
                </a:solidFill>
              </a:rPr>
              <a:t>第二个步骤</a:t>
            </a:r>
          </a:p>
        </p:txBody>
      </p:sp>
      <p:sp>
        <p:nvSpPr>
          <p:cNvPr id="3" name="椭圆 2"/>
          <p:cNvSpPr/>
          <p:nvPr/>
        </p:nvSpPr>
        <p:spPr>
          <a:xfrm>
            <a:off x="293525" y="95392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矩形 5"/>
          <p:cNvSpPr/>
          <p:nvPr/>
        </p:nvSpPr>
        <p:spPr>
          <a:xfrm>
            <a:off x="293524" y="1760806"/>
            <a:ext cx="4086905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对每一个数据分块都启动一个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进行处理。</a:t>
            </a:r>
            <a:endParaRPr lang="en-US" altLang="zh-CN" sz="2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采用桶排序的方法，每个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中按照首字母将字符串分配到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个不同的桶中。</a:t>
            </a:r>
          </a:p>
        </p:txBody>
      </p:sp>
      <p:pic>
        <p:nvPicPr>
          <p:cNvPr id="7" name="Picture 4" descr="t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599" y="1760806"/>
            <a:ext cx="4278795" cy="3855373"/>
          </a:xfrm>
          <a:prstGeom prst="rect">
            <a:avLst/>
          </a:prstGeom>
          <a:noFill/>
          <a:ln>
            <a:noFill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76255" y="117574"/>
            <a:ext cx="5180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分布式数据处理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919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9253" y="81280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6"/>
                </a:solidFill>
              </a:rPr>
              <a:t>第三个步骤</a:t>
            </a:r>
          </a:p>
        </p:txBody>
      </p:sp>
      <p:sp>
        <p:nvSpPr>
          <p:cNvPr id="3" name="椭圆 2"/>
          <p:cNvSpPr/>
          <p:nvPr/>
        </p:nvSpPr>
        <p:spPr>
          <a:xfrm>
            <a:off x="293525" y="9591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矩形 5"/>
          <p:cNvSpPr/>
          <p:nvPr/>
        </p:nvSpPr>
        <p:spPr>
          <a:xfrm>
            <a:off x="293524" y="1760806"/>
            <a:ext cx="3821276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之后得到的中间结果，启动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按照首字母将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中不同桶中的字符串集合放置到相应的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中进行处理。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622" y="1779171"/>
            <a:ext cx="4593772" cy="3848836"/>
          </a:xfrm>
          <a:prstGeom prst="rect">
            <a:avLst/>
          </a:prstGeom>
          <a:noFill/>
          <a:ln>
            <a:noFill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</p:pic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76255" y="117574"/>
            <a:ext cx="5180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分布式数据处理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endParaRPr lang="en-US" altLang="zh-CN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72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906225" y="2022761"/>
            <a:ext cx="5594801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300" b="1" spc="225" dirty="0">
                <a:solidFill>
                  <a:srgbClr val="96C5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3300" b="1" spc="225" dirty="0">
                <a:solidFill>
                  <a:srgbClr val="96C5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3300" b="1" spc="225" dirty="0">
                <a:solidFill>
                  <a:srgbClr val="96C5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3300" b="1" spc="225" dirty="0">
              <a:solidFill>
                <a:srgbClr val="96C5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75325" y="2853541"/>
            <a:ext cx="262725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kern="500" spc="225" dirty="0">
                <a:solidFill>
                  <a:schemeClr val="bg1"/>
                </a:solidFill>
                <a:latin typeface="+mn-ea"/>
              </a:rPr>
              <a:t>2.3.1  </a:t>
            </a:r>
            <a:r>
              <a:rPr lang="en-US" altLang="zh-CN" sz="2100" kern="500" spc="225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Paxos</a:t>
            </a:r>
            <a:r>
              <a:rPr lang="zh-CN" altLang="en-US" sz="2100" kern="500" spc="225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算法</a:t>
            </a:r>
            <a:endParaRPr lang="zh-CN" altLang="en-US" sz="2100" spc="22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75325" y="3328394"/>
            <a:ext cx="351410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spc="225" dirty="0">
                <a:solidFill>
                  <a:schemeClr val="bg1"/>
                </a:solidFill>
                <a:latin typeface="+mn-ea"/>
              </a:rPr>
              <a:t>2.3.2  Chubby</a:t>
            </a:r>
            <a:r>
              <a:rPr lang="zh-CN" altLang="en-US" sz="2100" spc="225" dirty="0">
                <a:solidFill>
                  <a:schemeClr val="bg1"/>
                </a:solidFill>
                <a:latin typeface="+mn-ea"/>
              </a:rPr>
              <a:t>系统设计</a:t>
            </a:r>
          </a:p>
        </p:txBody>
      </p:sp>
      <p:sp>
        <p:nvSpPr>
          <p:cNvPr id="8" name="矩形 7"/>
          <p:cNvSpPr/>
          <p:nvPr/>
        </p:nvSpPr>
        <p:spPr>
          <a:xfrm>
            <a:off x="2775325" y="3803247"/>
            <a:ext cx="379745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spc="225" dirty="0">
                <a:solidFill>
                  <a:schemeClr val="bg1"/>
                </a:solidFill>
                <a:latin typeface="+mn-ea"/>
              </a:rPr>
              <a:t>2.3.3  Chubby</a:t>
            </a:r>
            <a:r>
              <a:rPr lang="zh-CN" altLang="en-US" sz="2100" spc="225" dirty="0">
                <a:solidFill>
                  <a:schemeClr val="bg1"/>
                </a:solidFill>
                <a:latin typeface="+mn-ea"/>
              </a:rPr>
              <a:t>中的</a:t>
            </a:r>
            <a:r>
              <a:rPr lang="en-US" altLang="zh-CN" sz="2100" spc="225" dirty="0">
                <a:solidFill>
                  <a:schemeClr val="bg1"/>
                </a:solidFill>
                <a:latin typeface="+mn-ea"/>
              </a:rPr>
              <a:t>Paxos</a:t>
            </a:r>
            <a:endParaRPr lang="zh-CN" altLang="en-US" sz="2100" spc="22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75325" y="4278100"/>
            <a:ext cx="351410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spc="225" dirty="0">
                <a:solidFill>
                  <a:schemeClr val="bg1"/>
                </a:solidFill>
                <a:latin typeface="+mn-ea"/>
              </a:rPr>
              <a:t>2.3.4  Chubby</a:t>
            </a:r>
            <a:r>
              <a:rPr lang="zh-CN" altLang="en-US" sz="2100" spc="225" dirty="0">
                <a:solidFill>
                  <a:schemeClr val="bg1"/>
                </a:solidFill>
                <a:latin typeface="+mn-ea"/>
              </a:rPr>
              <a:t>文件系统</a:t>
            </a:r>
          </a:p>
        </p:txBody>
      </p:sp>
      <p:sp>
        <p:nvSpPr>
          <p:cNvPr id="10" name="矩形 9"/>
          <p:cNvSpPr/>
          <p:nvPr/>
        </p:nvSpPr>
        <p:spPr>
          <a:xfrm>
            <a:off x="2775325" y="4752952"/>
            <a:ext cx="234391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spc="225" dirty="0">
                <a:solidFill>
                  <a:schemeClr val="bg1"/>
                </a:solidFill>
                <a:latin typeface="+mn-ea"/>
              </a:rPr>
              <a:t>2.3.5  </a:t>
            </a:r>
            <a:r>
              <a:rPr lang="zh-CN" altLang="en-US" sz="2100" spc="225" dirty="0">
                <a:solidFill>
                  <a:schemeClr val="bg1"/>
                </a:solidFill>
                <a:latin typeface="+mn-ea"/>
              </a:rPr>
              <a:t>通信协议</a:t>
            </a:r>
          </a:p>
        </p:txBody>
      </p:sp>
      <p:sp>
        <p:nvSpPr>
          <p:cNvPr id="11" name="矩形 10"/>
          <p:cNvSpPr/>
          <p:nvPr/>
        </p:nvSpPr>
        <p:spPr>
          <a:xfrm>
            <a:off x="2775325" y="5227806"/>
            <a:ext cx="294022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spc="225" dirty="0">
                <a:solidFill>
                  <a:schemeClr val="bg1"/>
                </a:solidFill>
                <a:latin typeface="+mn-ea"/>
              </a:rPr>
              <a:t>2.3.6  </a:t>
            </a:r>
            <a:r>
              <a:rPr lang="zh-CN" altLang="en-US" sz="2100" spc="225" dirty="0">
                <a:solidFill>
                  <a:schemeClr val="bg1"/>
                </a:solidFill>
                <a:latin typeface="+mn-ea"/>
              </a:rPr>
              <a:t>正确性与性能</a:t>
            </a:r>
          </a:p>
        </p:txBody>
      </p:sp>
    </p:spTree>
    <p:extLst>
      <p:ext uri="{BB962C8B-B14F-4D97-AF65-F5344CB8AC3E}">
        <p14:creationId xmlns:p14="http://schemas.microsoft.com/office/powerpoint/2010/main" val="179556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9253" y="809135"/>
            <a:ext cx="2606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6"/>
                </a:solidFill>
              </a:rPr>
              <a:t>初步了解</a:t>
            </a:r>
            <a:r>
              <a:rPr lang="en-US" altLang="zh-CN" sz="2400" b="1" dirty="0">
                <a:solidFill>
                  <a:schemeClr val="accent6"/>
                </a:solidFill>
              </a:rPr>
              <a:t>Chubby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93525" y="955441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矩形 4"/>
          <p:cNvSpPr/>
          <p:nvPr/>
        </p:nvSpPr>
        <p:spPr>
          <a:xfrm>
            <a:off x="420852" y="1427163"/>
            <a:ext cx="7734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spc="225" dirty="0">
                <a:latin typeface="+mn-ea"/>
              </a:rPr>
              <a:t>Chubby</a:t>
            </a:r>
            <a:r>
              <a:rPr lang="zh-CN" altLang="en-US" sz="2000" spc="225" dirty="0">
                <a:latin typeface="+mn-ea"/>
              </a:rPr>
              <a:t>是</a:t>
            </a:r>
            <a:r>
              <a:rPr lang="en-US" altLang="zh-CN" sz="2000" spc="225" dirty="0">
                <a:latin typeface="+mn-ea"/>
              </a:rPr>
              <a:t>Google</a:t>
            </a:r>
            <a:r>
              <a:rPr lang="zh-CN" altLang="en-US" sz="2000" spc="225" dirty="0">
                <a:latin typeface="+mn-ea"/>
              </a:rPr>
              <a:t>设计的提供</a:t>
            </a:r>
            <a:r>
              <a:rPr lang="zh-CN" altLang="en-US" sz="2000" spc="225" dirty="0">
                <a:solidFill>
                  <a:srgbClr val="FF0000"/>
                </a:solidFill>
                <a:latin typeface="+mn-ea"/>
              </a:rPr>
              <a:t>粗粒度锁服务</a:t>
            </a:r>
            <a:r>
              <a:rPr lang="zh-CN" altLang="en-US" sz="2000" spc="225" dirty="0">
                <a:latin typeface="+mn-ea"/>
              </a:rPr>
              <a:t>的一个</a:t>
            </a:r>
            <a:r>
              <a:rPr lang="zh-CN" altLang="en-US" sz="2000" spc="225" dirty="0">
                <a:solidFill>
                  <a:srgbClr val="FF0000"/>
                </a:solidFill>
                <a:latin typeface="+mn-ea"/>
              </a:rPr>
              <a:t>文件系统</a:t>
            </a:r>
            <a:r>
              <a:rPr lang="zh-CN" altLang="en-US" sz="2000" spc="225" dirty="0">
                <a:latin typeface="+mn-ea"/>
              </a:rPr>
              <a:t>，它基于松耦合分布式系统，解决了分布的一致性问题。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87417" y="107693"/>
            <a:ext cx="4241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内容占位符 1"/>
          <p:cNvSpPr>
            <a:spLocks/>
          </p:cNvSpPr>
          <p:nvPr/>
        </p:nvSpPr>
        <p:spPr bwMode="auto">
          <a:xfrm>
            <a:off x="509719" y="3823940"/>
            <a:ext cx="8358860" cy="174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lvl="1"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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GFS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使用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Chubby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选取一个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GFS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主服务器 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marL="0" lvl="1"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</a:t>
            </a:r>
            <a:r>
              <a:rPr lang="en-US" altLang="zh-CN" dirty="0" err="1">
                <a:solidFill>
                  <a:schemeClr val="tx1"/>
                </a:solidFill>
                <a:latin typeface="+mn-ea"/>
              </a:rPr>
              <a:t>Bigtable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使用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Chubby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指定一个主服务器并发现、控制与其相关的子表服务器 </a:t>
            </a:r>
          </a:p>
          <a:p>
            <a:pPr marL="0" lvl="1"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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Chubby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还可以作为一个稳定的存储系统存储包括元数据在内的小数据 </a:t>
            </a:r>
          </a:p>
          <a:p>
            <a:pPr marL="0" lvl="1"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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Google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内部还使用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Chubby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进行名字服务（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Name Server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）</a:t>
            </a:r>
            <a:endParaRPr lang="zh-CN" altLang="en-US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8" name="圆角矩形标注 5"/>
          <p:cNvSpPr>
            <a:spLocks noChangeArrowheads="1"/>
          </p:cNvSpPr>
          <p:nvPr/>
        </p:nvSpPr>
        <p:spPr bwMode="auto">
          <a:xfrm>
            <a:off x="5963779" y="2830546"/>
            <a:ext cx="2478087" cy="1068388"/>
          </a:xfrm>
          <a:prstGeom prst="wedgeRoundRectCallout">
            <a:avLst>
              <a:gd name="adj1" fmla="val -67736"/>
              <a:gd name="adj2" fmla="val -142043"/>
              <a:gd name="adj3" fmla="val 16667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93" tIns="45696" rIns="91393" bIns="45696" anchor="ctr"/>
          <a:lstStyle>
            <a:lvl1pPr marL="542925" indent="-1778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800" b="1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5963779" y="2909193"/>
            <a:ext cx="2478087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一种建议性的锁而不是强制性的锁；具有更大的灵活性 </a:t>
            </a:r>
            <a:endParaRPr lang="en-US" altLang="zh-CN" sz="18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227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87417" y="107693"/>
            <a:ext cx="4241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163417" y="679310"/>
            <a:ext cx="8742363" cy="1206500"/>
          </a:xfrm>
          <a:prstGeom prst="rect">
            <a:avLst/>
          </a:prstGeom>
          <a:solidFill>
            <a:schemeClr val="bg2"/>
          </a:solidFill>
          <a:ln w="19050">
            <a:solidFill>
              <a:srgbClr val="0070C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tx1"/>
                </a:solidFill>
                <a:ea typeface="宋体" panose="02010600030101010101" pitchFamily="2" charset="-122"/>
              </a:rPr>
              <a:t>Paxos</a:t>
            </a:r>
            <a:r>
              <a:rPr lang="zh-CN" altLang="en-US" sz="2400" b="1" dirty="0">
                <a:solidFill>
                  <a:schemeClr val="tx1"/>
                </a:solidFill>
                <a:ea typeface="宋体" panose="02010600030101010101" pitchFamily="2" charset="-122"/>
              </a:rPr>
              <a:t>算法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FD4C39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</a:t>
            </a:r>
            <a:r>
              <a:rPr lang="en-US" altLang="zh-CN" sz="2400" b="1" dirty="0">
                <a:solidFill>
                  <a:schemeClr val="tx1"/>
                </a:solidFill>
                <a:ea typeface="宋体" panose="02010600030101010101" pitchFamily="2" charset="-122"/>
              </a:rPr>
              <a:t>Leslie </a:t>
            </a:r>
            <a:r>
              <a:rPr lang="en-US" altLang="zh-CN" sz="2400" b="1" dirty="0" err="1">
                <a:solidFill>
                  <a:schemeClr val="tx1"/>
                </a:solidFill>
                <a:ea typeface="宋体" panose="02010600030101010101" pitchFamily="2" charset="-122"/>
              </a:rPr>
              <a:t>Lamport</a:t>
            </a:r>
            <a:r>
              <a:rPr lang="zh-CN" altLang="en-US" sz="2400" b="1" dirty="0">
                <a:solidFill>
                  <a:schemeClr val="tx1"/>
                </a:solidFill>
                <a:ea typeface="宋体" panose="02010600030101010101" pitchFamily="2" charset="-122"/>
              </a:rPr>
              <a:t>最先提出的一种基于消息传递（</a:t>
            </a:r>
            <a:r>
              <a:rPr lang="en-US" altLang="zh-CN" sz="2400" b="1" dirty="0">
                <a:solidFill>
                  <a:schemeClr val="tx1"/>
                </a:solidFill>
                <a:ea typeface="宋体" panose="02010600030101010101" pitchFamily="2" charset="-122"/>
              </a:rPr>
              <a:t>Messages Passing</a:t>
            </a:r>
            <a:r>
              <a:rPr lang="zh-CN" altLang="en-US" sz="2400" b="1" dirty="0">
                <a:solidFill>
                  <a:schemeClr val="tx1"/>
                </a:solidFill>
                <a:ea typeface="宋体" panose="02010600030101010101" pitchFamily="2" charset="-122"/>
              </a:rPr>
              <a:t>）的一致性算法，用于解决</a:t>
            </a:r>
            <a:r>
              <a:rPr lang="zh-CN" altLang="en-US" sz="2400" b="1" dirty="0">
                <a:solidFill>
                  <a:srgbClr val="FD4C39"/>
                </a:solidFill>
                <a:ea typeface="宋体" panose="02010600030101010101" pitchFamily="2" charset="-122"/>
              </a:rPr>
              <a:t>分布式系统中的一致性</a:t>
            </a:r>
            <a:r>
              <a:rPr lang="zh-CN" altLang="en-US" sz="2400" b="1" dirty="0">
                <a:solidFill>
                  <a:schemeClr val="tx1"/>
                </a:solidFill>
                <a:ea typeface="宋体" panose="02010600030101010101" pitchFamily="2" charset="-122"/>
              </a:rPr>
              <a:t>问题</a:t>
            </a: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9" name="直角上箭头 8"/>
          <p:cNvSpPr/>
          <p:nvPr/>
        </p:nvSpPr>
        <p:spPr bwMode="auto">
          <a:xfrm rot="5400000">
            <a:off x="2412905" y="1846122"/>
            <a:ext cx="903287" cy="982663"/>
          </a:xfrm>
          <a:prstGeom prst="bentUp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93" tIns="45696" rIns="91393" bIns="45696" anchor="ctr"/>
          <a:lstStyle/>
          <a:p>
            <a:pPr marL="542925" indent="-177800" eaLnBrk="1" hangingPunct="1">
              <a:defRPr/>
            </a:pPr>
            <a:endParaRPr lang="zh-CN" altLang="en-US" sz="2800" b="1"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3355880" y="2055337"/>
            <a:ext cx="5549900" cy="92333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rgbClr val="FF0000"/>
                </a:solidFill>
                <a:ea typeface="宋体" panose="02010600030101010101" pitchFamily="2" charset="-122"/>
              </a:rPr>
              <a:t>分布式系统一致性</a:t>
            </a:r>
            <a:r>
              <a:rPr lang="zh-CN" altLang="en-US" sz="18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问题：</a:t>
            </a:r>
            <a:r>
              <a:rPr lang="zh-CN" altLang="en-US" sz="1800" b="1" dirty="0" smtClean="0">
                <a:solidFill>
                  <a:schemeClr val="tx1"/>
                </a:solidFill>
                <a:ea typeface="宋体" panose="02010600030101010101" pitchFamily="2" charset="-122"/>
              </a:rPr>
              <a:t>是</a:t>
            </a:r>
            <a:r>
              <a:rPr lang="zh-CN" altLang="en-US" sz="1800" b="1" dirty="0">
                <a:solidFill>
                  <a:schemeClr val="tx1"/>
                </a:solidFill>
                <a:ea typeface="宋体" panose="02010600030101010101" pitchFamily="2" charset="-122"/>
              </a:rPr>
              <a:t>如何保证系统中初始状态相同的各个节点在执行相同的操作序列时，看到的指令序列是完全一致的，并且最终得到完全一致的结果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4727480" y="3154485"/>
            <a:ext cx="4178300" cy="20335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>
                <a:solidFill>
                  <a:schemeClr val="tx1"/>
                </a:solidFill>
                <a:ea typeface="宋体" panose="02010600030101010101" pitchFamily="2" charset="-122"/>
              </a:rPr>
              <a:t>一个</a:t>
            </a:r>
            <a:r>
              <a:rPr lang="zh-CN" altLang="en-US" sz="1800">
                <a:solidFill>
                  <a:srgbClr val="FF0000"/>
                </a:solidFill>
                <a:ea typeface="宋体" panose="02010600030101010101" pitchFamily="2" charset="-122"/>
              </a:rPr>
              <a:t>最简单的方案</a:t>
            </a: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</a:rPr>
              <a:t>——</a:t>
            </a:r>
            <a:r>
              <a:rPr lang="zh-CN" altLang="en-US" sz="1800">
                <a:solidFill>
                  <a:schemeClr val="tx1"/>
                </a:solidFill>
                <a:ea typeface="宋体" panose="02010600030101010101" pitchFamily="2" charset="-122"/>
              </a:rPr>
              <a:t>在分布式系统中设置一个专门节点，在每次需要进行操作之前，系统的各个部分向它发出请求，告诉该节点接下来系统要做什么。该节点接受第一个到达的请求内容作为接下来的操作，这样就能够保证系统只有一个唯一的操作序列 </a:t>
            </a:r>
          </a:p>
        </p:txBody>
      </p:sp>
      <p:sp>
        <p:nvSpPr>
          <p:cNvPr id="12" name="直角上箭头 15"/>
          <p:cNvSpPr/>
          <p:nvPr/>
        </p:nvSpPr>
        <p:spPr bwMode="auto">
          <a:xfrm rot="5400000">
            <a:off x="3784505" y="3192322"/>
            <a:ext cx="903287" cy="982663"/>
          </a:xfrm>
          <a:prstGeom prst="bentUp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93" tIns="45696" rIns="91393" bIns="45696" anchor="ctr"/>
          <a:lstStyle/>
          <a:p>
            <a:pPr marL="542925" indent="-177800" eaLnBrk="1" hangingPunct="1">
              <a:defRPr/>
            </a:pPr>
            <a:endParaRPr lang="zh-CN" altLang="en-US" sz="2800" b="1"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sp>
        <p:nvSpPr>
          <p:cNvPr id="13" name="Text Box 73"/>
          <p:cNvSpPr txBox="1">
            <a:spLocks noChangeArrowheads="1"/>
          </p:cNvSpPr>
          <p:nvPr/>
        </p:nvSpPr>
        <p:spPr bwMode="auto">
          <a:xfrm>
            <a:off x="345674" y="5318187"/>
            <a:ext cx="8560106" cy="76944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缺陷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: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专门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节点失效，整个系统就很可能出现不一致。为了避免这种情况，在系统中必然要设置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多个专门节点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，由这些节点来共同决定操作序列 </a:t>
            </a:r>
          </a:p>
        </p:txBody>
      </p:sp>
    </p:spTree>
    <p:extLst>
      <p:ext uri="{BB962C8B-B14F-4D97-AF65-F5344CB8AC3E}">
        <p14:creationId xmlns:p14="http://schemas.microsoft.com/office/powerpoint/2010/main" val="378580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14" name="TextBox 3_1"/>
          <p:cNvSpPr txBox="1"/>
          <p:nvPr/>
        </p:nvSpPr>
        <p:spPr>
          <a:xfrm>
            <a:off x="404049" y="808059"/>
            <a:ext cx="3022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Paxos 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算法几个名词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15" name="Oval 4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1170432" y="1437427"/>
            <a:ext cx="7580376" cy="92333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节点的三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种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角色：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提案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者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【 proposer 】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、接受者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【 acceptor】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和获取者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【 learner 】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，节点可担任的一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个或多个角色。</a:t>
            </a:r>
          </a:p>
        </p:txBody>
      </p:sp>
      <p:sp>
        <p:nvSpPr>
          <p:cNvPr id="5" name="矩形 4"/>
          <p:cNvSpPr/>
          <p:nvPr/>
        </p:nvSpPr>
        <p:spPr>
          <a:xfrm>
            <a:off x="1170432" y="2488201"/>
            <a:ext cx="7580376" cy="1338828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proposal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value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proposal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一般译为“提案”，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一般译为“决议”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Proposal=[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num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value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num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指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提案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序号。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70432" y="3970054"/>
            <a:ext cx="7580376" cy="92333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proposer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可以提出提案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 proposal 】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；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accepter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可以接受提案；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Choose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选定提案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（多数认可的）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</p:txBody>
      </p:sp>
      <p:sp>
        <p:nvSpPr>
          <p:cNvPr id="7" name="矩形 6"/>
          <p:cNvSpPr/>
          <p:nvPr/>
        </p:nvSpPr>
        <p:spPr>
          <a:xfrm>
            <a:off x="1170432" y="5033890"/>
            <a:ext cx="7580376" cy="874407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各个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processor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之间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信息的传递可以延迟、丢失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但是消息不会被损坏，即消息内容不会被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篡改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（拜占庭将军问题）。</a:t>
            </a:r>
          </a:p>
        </p:txBody>
      </p:sp>
      <p:sp>
        <p:nvSpPr>
          <p:cNvPr id="8" name="矩形 7"/>
          <p:cNvSpPr/>
          <p:nvPr/>
        </p:nvSpPr>
        <p:spPr>
          <a:xfrm>
            <a:off x="425648" y="1435609"/>
            <a:ext cx="497896" cy="8762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mtClean="0"/>
              <a:t>1</a:t>
            </a:r>
            <a:endParaRPr lang="zh-CN" altLang="en-US" sz="2400" b="1"/>
          </a:p>
        </p:txBody>
      </p:sp>
      <p:sp>
        <p:nvSpPr>
          <p:cNvPr id="12" name="矩形 11"/>
          <p:cNvSpPr/>
          <p:nvPr/>
        </p:nvSpPr>
        <p:spPr>
          <a:xfrm>
            <a:off x="425648" y="2488201"/>
            <a:ext cx="497896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mtClean="0"/>
              <a:t>2</a:t>
            </a:r>
            <a:endParaRPr lang="zh-CN" altLang="en-US" sz="2400" b="1"/>
          </a:p>
        </p:txBody>
      </p:sp>
      <p:sp>
        <p:nvSpPr>
          <p:cNvPr id="16" name="矩形 15"/>
          <p:cNvSpPr/>
          <p:nvPr/>
        </p:nvSpPr>
        <p:spPr>
          <a:xfrm>
            <a:off x="425648" y="3970054"/>
            <a:ext cx="497896" cy="9233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mtClean="0"/>
              <a:t>3</a:t>
            </a:r>
            <a:endParaRPr lang="zh-CN" altLang="en-US" sz="2400" b="1"/>
          </a:p>
        </p:txBody>
      </p:sp>
      <p:sp>
        <p:nvSpPr>
          <p:cNvPr id="17" name="矩形 16"/>
          <p:cNvSpPr/>
          <p:nvPr/>
        </p:nvSpPr>
        <p:spPr>
          <a:xfrm>
            <a:off x="425648" y="5033889"/>
            <a:ext cx="497896" cy="87440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mtClean="0"/>
              <a:t>4</a:t>
            </a:r>
            <a:endParaRPr lang="zh-CN" altLang="en-US" sz="2400" b="1"/>
          </a:p>
        </p:txBody>
      </p:sp>
      <p:sp>
        <p:nvSpPr>
          <p:cNvPr id="18" name="矩形 17"/>
          <p:cNvSpPr/>
          <p:nvPr/>
        </p:nvSpPr>
        <p:spPr>
          <a:xfrm>
            <a:off x="187417" y="107693"/>
            <a:ext cx="4241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12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8" name="TextBox 3_1"/>
          <p:cNvSpPr txBox="1"/>
          <p:nvPr/>
        </p:nvSpPr>
        <p:spPr>
          <a:xfrm>
            <a:off x="404049" y="808059"/>
            <a:ext cx="1791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Paxos 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算法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9" name="Oval 4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矩形 4"/>
          <p:cNvSpPr/>
          <p:nvPr/>
        </p:nvSpPr>
        <p:spPr>
          <a:xfrm>
            <a:off x="404049" y="1266182"/>
            <a:ext cx="763936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Paxos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算法的核心是，只要满足下面三个条件就能保证数据的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一致性：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93794" y="2037963"/>
            <a:ext cx="6005115" cy="915923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86825" y="2037963"/>
            <a:ext cx="835957" cy="91592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mtClean="0"/>
              <a:t>1</a:t>
            </a:r>
            <a:endParaRPr lang="zh-CN" altLang="en-US" sz="2400" b="1"/>
          </a:p>
        </p:txBody>
      </p:sp>
      <p:sp>
        <p:nvSpPr>
          <p:cNvPr id="21" name="矩形 20"/>
          <p:cNvSpPr/>
          <p:nvPr/>
        </p:nvSpPr>
        <p:spPr>
          <a:xfrm>
            <a:off x="1715272" y="2110417"/>
            <a:ext cx="5349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一</a:t>
            </a:r>
            <a:r>
              <a:rPr lang="zh-CN" altLang="en-US" dirty="0" smtClean="0"/>
              <a:t>个决议只有</a:t>
            </a:r>
            <a:r>
              <a:rPr lang="zh-CN" altLang="en-US" dirty="0"/>
              <a:t>在</a:t>
            </a:r>
            <a:r>
              <a:rPr lang="zh-CN" altLang="en-US" dirty="0" smtClean="0"/>
              <a:t>被</a:t>
            </a:r>
            <a:r>
              <a:rPr lang="zh-CN" altLang="en-US" dirty="0"/>
              <a:t>提案</a:t>
            </a:r>
            <a:r>
              <a:rPr lang="zh-CN" altLang="en-US" dirty="0" smtClean="0"/>
              <a:t>者</a:t>
            </a:r>
            <a:r>
              <a:rPr lang="en-US" altLang="zh-CN" dirty="0"/>
              <a:t>【 proposer 】</a:t>
            </a:r>
            <a:r>
              <a:rPr lang="zh-CN" altLang="en-US" dirty="0" smtClean="0"/>
              <a:t>提出</a:t>
            </a:r>
            <a:r>
              <a:rPr lang="zh-CN" altLang="en-US" dirty="0"/>
              <a:t>之后才</a:t>
            </a:r>
            <a:r>
              <a:rPr lang="zh-CN" altLang="en-US" dirty="0" smtClean="0"/>
              <a:t>可被选定；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593794" y="3240219"/>
            <a:ext cx="6005115" cy="91592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86825" y="3240219"/>
            <a:ext cx="835957" cy="9159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mtClean="0"/>
              <a:t>2</a:t>
            </a:r>
            <a:endParaRPr lang="zh-CN" altLang="en-US" sz="2400" b="1"/>
          </a:p>
        </p:txBody>
      </p:sp>
      <p:sp>
        <p:nvSpPr>
          <p:cNvPr id="24" name="矩形 23"/>
          <p:cNvSpPr/>
          <p:nvPr/>
        </p:nvSpPr>
        <p:spPr>
          <a:xfrm>
            <a:off x="1593795" y="3463517"/>
            <a:ext cx="50018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每次只有一</a:t>
            </a:r>
            <a:r>
              <a:rPr lang="zh-CN" altLang="en-US" dirty="0" smtClean="0"/>
              <a:t>个决议被选定</a:t>
            </a:r>
            <a:r>
              <a:rPr lang="en-US" altLang="zh-CN" dirty="0" smtClean="0"/>
              <a:t>【Choose】;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1593794" y="4442475"/>
            <a:ext cx="6005115" cy="915923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86825" y="4442475"/>
            <a:ext cx="835957" cy="91592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mtClean="0"/>
              <a:t>3</a:t>
            </a:r>
            <a:endParaRPr lang="zh-CN" altLang="en-US" sz="2400" b="1"/>
          </a:p>
        </p:txBody>
      </p:sp>
      <p:sp>
        <p:nvSpPr>
          <p:cNvPr id="27" name="矩形 26"/>
          <p:cNvSpPr/>
          <p:nvPr/>
        </p:nvSpPr>
        <p:spPr>
          <a:xfrm>
            <a:off x="1593795" y="4632903"/>
            <a:ext cx="600511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决议</a:t>
            </a:r>
            <a:r>
              <a:rPr lang="zh-CN" altLang="en-US" dirty="0" smtClean="0"/>
              <a:t>只有被</a:t>
            </a:r>
            <a:r>
              <a:rPr lang="zh-CN" altLang="en-US" dirty="0"/>
              <a:t>选定</a:t>
            </a:r>
            <a:r>
              <a:rPr lang="zh-CN" altLang="en-US" dirty="0" smtClean="0"/>
              <a:t>之后</a:t>
            </a:r>
            <a:r>
              <a:rPr lang="zh-CN" altLang="en-US" dirty="0"/>
              <a:t>才能</a:t>
            </a:r>
            <a:r>
              <a:rPr lang="zh-CN" altLang="en-US" dirty="0" smtClean="0"/>
              <a:t>被获取者</a:t>
            </a:r>
            <a:r>
              <a:rPr lang="en-US" altLang="zh-CN" dirty="0"/>
              <a:t>【 learner 】</a:t>
            </a:r>
            <a:r>
              <a:rPr lang="zh-CN" altLang="en-US" dirty="0" smtClean="0"/>
              <a:t>所</a:t>
            </a:r>
            <a:r>
              <a:rPr lang="zh-CN" altLang="en-US" dirty="0"/>
              <a:t>获取。</a:t>
            </a:r>
          </a:p>
        </p:txBody>
      </p:sp>
      <p:sp>
        <p:nvSpPr>
          <p:cNvPr id="28" name="五角星 27"/>
          <p:cNvSpPr/>
          <p:nvPr/>
        </p:nvSpPr>
        <p:spPr>
          <a:xfrm>
            <a:off x="7821159" y="3477925"/>
            <a:ext cx="444500" cy="444500"/>
          </a:xfrm>
          <a:prstGeom prst="star5">
            <a:avLst>
              <a:gd name="adj" fmla="val 29436"/>
              <a:gd name="hf" fmla="val 105146"/>
              <a:gd name="vf" fmla="val 11055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87417" y="107693"/>
            <a:ext cx="4241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61984" y="5714966"/>
            <a:ext cx="818072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最终要做到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Proposer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、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Accepter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、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Leaner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都认为同一个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Value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被选定</a:t>
            </a:r>
            <a:endParaRPr lang="zh-CN" altLang="en-US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121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8" name="TextBox 3_1"/>
          <p:cNvSpPr txBox="1"/>
          <p:nvPr/>
        </p:nvSpPr>
        <p:spPr>
          <a:xfrm>
            <a:off x="404049" y="808059"/>
            <a:ext cx="1791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Paxos 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算法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9" name="Oval 4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矩形 4"/>
          <p:cNvSpPr/>
          <p:nvPr/>
        </p:nvSpPr>
        <p:spPr>
          <a:xfrm>
            <a:off x="404049" y="1266182"/>
            <a:ext cx="763936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当多个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Proposer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和多个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Acceptor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时，对</a:t>
            </a:r>
            <a:r>
              <a:rPr lang="en-US" altLang="zh-CN" dirty="0"/>
              <a:t>【</a:t>
            </a:r>
            <a:r>
              <a:rPr lang="zh-CN" altLang="en-US" dirty="0"/>
              <a:t>一致性条件</a:t>
            </a:r>
            <a:r>
              <a:rPr lang="en-US" altLang="zh-CN" dirty="0"/>
              <a:t>2 】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加强。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93794" y="2037963"/>
            <a:ext cx="6005115" cy="915923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86825" y="2037963"/>
            <a:ext cx="835957" cy="91592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①</a:t>
            </a:r>
            <a:endParaRPr lang="zh-CN" altLang="en-US" sz="2400" b="1" dirty="0"/>
          </a:p>
        </p:txBody>
      </p:sp>
      <p:sp>
        <p:nvSpPr>
          <p:cNvPr id="21" name="矩形 20"/>
          <p:cNvSpPr/>
          <p:nvPr/>
        </p:nvSpPr>
        <p:spPr>
          <a:xfrm>
            <a:off x="1614913" y="2233078"/>
            <a:ext cx="588363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【</a:t>
            </a:r>
            <a:r>
              <a:rPr lang="zh-CN" altLang="en-US" dirty="0"/>
              <a:t>一致性条件</a:t>
            </a:r>
            <a:r>
              <a:rPr lang="en-US" altLang="zh-CN" dirty="0"/>
              <a:t>2 </a:t>
            </a:r>
            <a:r>
              <a:rPr lang="en-US" altLang="zh-CN" dirty="0" smtClean="0"/>
              <a:t>】</a:t>
            </a:r>
            <a:r>
              <a:rPr lang="zh-CN" altLang="en-US" dirty="0" smtClean="0"/>
              <a:t>每次</a:t>
            </a:r>
            <a:r>
              <a:rPr lang="zh-CN" altLang="en-US" dirty="0"/>
              <a:t>只有一个决议被</a:t>
            </a:r>
            <a:r>
              <a:rPr lang="zh-CN" altLang="en-US" dirty="0" smtClean="0"/>
              <a:t>选定</a:t>
            </a:r>
            <a:r>
              <a:rPr lang="en-US" altLang="zh-CN" dirty="0" smtClean="0"/>
              <a:t>【Choose】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593794" y="3240219"/>
            <a:ext cx="6005115" cy="91592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86825" y="3240219"/>
            <a:ext cx="835957" cy="9159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②</a:t>
            </a:r>
            <a:endParaRPr lang="zh-CN" altLang="en-US" sz="2400" b="1" dirty="0"/>
          </a:p>
        </p:txBody>
      </p:sp>
      <p:sp>
        <p:nvSpPr>
          <p:cNvPr id="24" name="矩形 23"/>
          <p:cNvSpPr/>
          <p:nvPr/>
        </p:nvSpPr>
        <p:spPr>
          <a:xfrm>
            <a:off x="1593795" y="3463517"/>
            <a:ext cx="50018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任何两个多数派至少包含一个公共的</a:t>
            </a:r>
            <a:r>
              <a:rPr lang="en-US" altLang="zh-CN" dirty="0" smtClean="0"/>
              <a:t>Acceptor;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1593794" y="4442475"/>
            <a:ext cx="6005115" cy="915923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86825" y="4442475"/>
            <a:ext cx="835957" cy="91592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③</a:t>
            </a:r>
            <a:endParaRPr lang="zh-CN" altLang="en-US" sz="2400" b="1" dirty="0"/>
          </a:p>
        </p:txBody>
      </p:sp>
      <p:sp>
        <p:nvSpPr>
          <p:cNvPr id="27" name="矩形 26"/>
          <p:cNvSpPr/>
          <p:nvPr/>
        </p:nvSpPr>
        <p:spPr>
          <a:xfrm>
            <a:off x="1593795" y="4632903"/>
            <a:ext cx="600511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任何一个</a:t>
            </a:r>
            <a:r>
              <a:rPr lang="en-US" altLang="zh-CN" dirty="0" smtClean="0"/>
              <a:t>Acceptor</a:t>
            </a:r>
            <a:r>
              <a:rPr lang="zh-CN" altLang="en-US" dirty="0" smtClean="0"/>
              <a:t>只能接受一个决议</a:t>
            </a:r>
            <a:r>
              <a:rPr lang="en-US" altLang="zh-CN" b="1" dirty="0" smtClean="0">
                <a:solidFill>
                  <a:srgbClr val="FF0000"/>
                </a:solidFill>
              </a:rPr>
              <a:t>Value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87417" y="107693"/>
            <a:ext cx="4241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299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92236" y="952342"/>
            <a:ext cx="3500050" cy="553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 smtClean="0">
                <a:solidFill>
                  <a:schemeClr val="bg1"/>
                </a:solidFill>
                <a:latin typeface="+mn-ea"/>
              </a:rPr>
              <a:t>Google </a:t>
            </a:r>
            <a:r>
              <a:rPr lang="zh-CN" altLang="en-US" sz="2000" b="1" dirty="0" smtClean="0">
                <a:solidFill>
                  <a:schemeClr val="bg1"/>
                </a:solidFill>
                <a:latin typeface="+mn-ea"/>
              </a:rPr>
              <a:t>三大核心技术的关系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75373" y="1994947"/>
            <a:ext cx="332147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/>
              <a:t>BigTable</a:t>
            </a:r>
            <a:r>
              <a:rPr lang="zh-CN" altLang="zh-CN" dirty="0" smtClean="0"/>
              <a:t>提供结构化</a:t>
            </a:r>
            <a:r>
              <a:rPr lang="zh-CN" altLang="en-US" dirty="0" smtClean="0"/>
              <a:t>和半结构化</a:t>
            </a:r>
            <a:r>
              <a:rPr lang="zh-CN" altLang="zh-CN" dirty="0"/>
              <a:t>数据</a:t>
            </a:r>
            <a:r>
              <a:rPr lang="zh-CN" altLang="en-US" dirty="0" smtClean="0"/>
              <a:t>的</a:t>
            </a:r>
            <a:r>
              <a:rPr lang="zh-CN" altLang="zh-CN" dirty="0" smtClean="0"/>
              <a:t>存储</a:t>
            </a:r>
            <a:r>
              <a:rPr lang="zh-CN" altLang="zh-CN" dirty="0"/>
              <a:t>功能，</a:t>
            </a:r>
            <a:r>
              <a:rPr lang="zh-CN" altLang="zh-CN" dirty="0" smtClean="0"/>
              <a:t>类似于</a:t>
            </a:r>
            <a:r>
              <a:rPr lang="zh-CN" altLang="zh-CN" dirty="0"/>
              <a:t>数据库</a:t>
            </a:r>
            <a:r>
              <a:rPr lang="zh-CN" altLang="zh-CN" dirty="0" smtClean="0"/>
              <a:t>的功能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zh-CN" dirty="0" smtClean="0"/>
              <a:t>为</a:t>
            </a:r>
            <a:r>
              <a:rPr lang="zh-CN" altLang="zh-CN" dirty="0"/>
              <a:t>应用提供简单数据查询</a:t>
            </a:r>
            <a:r>
              <a:rPr lang="zh-CN" altLang="zh-CN" dirty="0" smtClean="0"/>
              <a:t>功能</a:t>
            </a:r>
            <a:r>
              <a:rPr lang="zh-CN" altLang="en-US" dirty="0" smtClean="0"/>
              <a:t>；</a:t>
            </a:r>
            <a:endParaRPr lang="en-US" altLang="zh-CN" dirty="0"/>
          </a:p>
          <a:p>
            <a:r>
              <a:rPr lang="zh-CN" altLang="zh-CN" dirty="0" smtClean="0"/>
              <a:t>为</a:t>
            </a:r>
            <a:r>
              <a:rPr lang="en-US" altLang="zh-CN" dirty="0"/>
              <a:t>MapReduce</a:t>
            </a:r>
            <a:r>
              <a:rPr lang="zh-CN" altLang="zh-CN" dirty="0"/>
              <a:t>提供数据源和数据结果存储。</a:t>
            </a:r>
            <a:endParaRPr lang="zh-CN" altLang="en-US" dirty="0"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9435" y="96020"/>
            <a:ext cx="5178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Google</a:t>
            </a:r>
            <a:r>
              <a:rPr lang="zh-CN" altLang="en-US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云计算原理与应用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84726" y="1758531"/>
            <a:ext cx="5637796" cy="3920399"/>
            <a:chOff x="1511717" y="1758531"/>
            <a:chExt cx="5637796" cy="3920399"/>
          </a:xfrm>
        </p:grpSpPr>
        <p:sp>
          <p:nvSpPr>
            <p:cNvPr id="15" name="矩形 14"/>
            <p:cNvSpPr/>
            <p:nvPr/>
          </p:nvSpPr>
          <p:spPr>
            <a:xfrm>
              <a:off x="3698150" y="2924838"/>
              <a:ext cx="3451363" cy="55399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 smtClean="0">
                  <a:solidFill>
                    <a:schemeClr val="bg1"/>
                  </a:solidFill>
                  <a:latin typeface="+mn-ea"/>
                </a:rPr>
                <a:t>MapReduce</a:t>
              </a:r>
              <a:endParaRPr lang="en-US" altLang="zh-CN" sz="2000" b="1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511717" y="1758531"/>
              <a:ext cx="5637796" cy="3920399"/>
              <a:chOff x="1511717" y="1758531"/>
              <a:chExt cx="5637796" cy="3920399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1511717" y="1758531"/>
                <a:ext cx="5637795" cy="553998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 dirty="0" smtClean="0">
                    <a:solidFill>
                      <a:schemeClr val="bg1"/>
                    </a:solidFill>
                    <a:latin typeface="+mn-ea"/>
                  </a:rPr>
                  <a:t>Google</a:t>
                </a:r>
                <a:r>
                  <a:rPr lang="zh-CN" altLang="en-US" sz="2000" b="1" dirty="0" smtClean="0">
                    <a:solidFill>
                      <a:schemeClr val="bg1"/>
                    </a:solidFill>
                    <a:latin typeface="+mn-ea"/>
                  </a:rPr>
                  <a:t>云计算应用</a:t>
                </a:r>
                <a:endParaRPr lang="en-US" altLang="zh-CN" sz="2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512592" y="5124932"/>
                <a:ext cx="5636921" cy="553998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 dirty="0" smtClean="0">
                    <a:solidFill>
                      <a:schemeClr val="bg1"/>
                    </a:solidFill>
                    <a:latin typeface="+mn-ea"/>
                  </a:rPr>
                  <a:t>GFS</a:t>
                </a:r>
                <a:endParaRPr lang="en-US" altLang="zh-CN" sz="2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518720" y="4034361"/>
                <a:ext cx="2539450" cy="499624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 dirty="0" smtClean="0">
                    <a:solidFill>
                      <a:schemeClr val="bg1"/>
                    </a:solidFill>
                    <a:latin typeface="+mn-ea"/>
                  </a:rPr>
                  <a:t>BigTable</a:t>
                </a:r>
                <a:endParaRPr lang="en-US" altLang="zh-CN" sz="2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610063" y="4034361"/>
                <a:ext cx="1746132" cy="553998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 dirty="0" smtClean="0">
                    <a:solidFill>
                      <a:schemeClr val="bg1"/>
                    </a:solidFill>
                    <a:latin typeface="+mn-ea"/>
                  </a:rPr>
                  <a:t>Chubby</a:t>
                </a:r>
                <a:endParaRPr lang="en-US" altLang="zh-CN" sz="2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9" name="上下箭头 18"/>
              <p:cNvSpPr/>
              <p:nvPr/>
            </p:nvSpPr>
            <p:spPr>
              <a:xfrm>
                <a:off x="6753518" y="3478836"/>
                <a:ext cx="309139" cy="1646096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上下箭头 19"/>
              <p:cNvSpPr/>
              <p:nvPr/>
            </p:nvSpPr>
            <p:spPr>
              <a:xfrm>
                <a:off x="2453478" y="2312529"/>
                <a:ext cx="309139" cy="1700470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上下箭头 20"/>
              <p:cNvSpPr/>
              <p:nvPr/>
            </p:nvSpPr>
            <p:spPr>
              <a:xfrm>
                <a:off x="3698150" y="3421742"/>
                <a:ext cx="309139" cy="627028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上箭头 22"/>
              <p:cNvSpPr/>
              <p:nvPr/>
            </p:nvSpPr>
            <p:spPr>
              <a:xfrm>
                <a:off x="5327012" y="2302061"/>
                <a:ext cx="312234" cy="6227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上箭头 23"/>
              <p:cNvSpPr/>
              <p:nvPr/>
            </p:nvSpPr>
            <p:spPr>
              <a:xfrm>
                <a:off x="5334449" y="3480373"/>
                <a:ext cx="312234" cy="56839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上箭头 24"/>
              <p:cNvSpPr/>
              <p:nvPr/>
            </p:nvSpPr>
            <p:spPr>
              <a:xfrm>
                <a:off x="2474235" y="4536713"/>
                <a:ext cx="312234" cy="609892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下箭头 25"/>
              <p:cNvSpPr/>
              <p:nvPr/>
            </p:nvSpPr>
            <p:spPr>
              <a:xfrm>
                <a:off x="5355606" y="4570935"/>
                <a:ext cx="291077" cy="553998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2402285" y="6222797"/>
            <a:ext cx="2133600" cy="365125"/>
          </a:xfrm>
        </p:spPr>
        <p:txBody>
          <a:bodyPr/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42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latin typeface="+mn-ea"/>
              </a:rPr>
              <a:pPr/>
              <a:t>50</a:t>
            </a:fld>
            <a:endParaRPr lang="zh-CN" altLang="en-US" dirty="0">
              <a:latin typeface="+mn-ea"/>
            </a:endParaRPr>
          </a:p>
        </p:txBody>
      </p:sp>
      <p:sp>
        <p:nvSpPr>
          <p:cNvPr id="8" name="TextBox 3_1"/>
          <p:cNvSpPr txBox="1"/>
          <p:nvPr/>
        </p:nvSpPr>
        <p:spPr>
          <a:xfrm>
            <a:off x="404049" y="808059"/>
            <a:ext cx="1791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  <a:latin typeface="+mn-ea"/>
              </a:rPr>
              <a:t>Paxos </a:t>
            </a:r>
            <a:r>
              <a:rPr lang="zh-CN" altLang="en-US" sz="2400" b="1" dirty="0" smtClean="0">
                <a:solidFill>
                  <a:schemeClr val="accent6"/>
                </a:solidFill>
                <a:latin typeface="+mn-ea"/>
              </a:rPr>
              <a:t>算法</a:t>
            </a:r>
            <a:endParaRPr lang="zh-CN" altLang="en-US" sz="2400" b="1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9" name="Oval 4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 smtClean="0">
                <a:solidFill>
                  <a:schemeClr val="bg1"/>
                </a:solidFill>
                <a:latin typeface="+mn-ea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4899" y="2819959"/>
            <a:ext cx="86891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+mn-ea"/>
              </a:rPr>
              <a:t>但是，这又会引出另一个问题：如果每个</a:t>
            </a:r>
            <a:r>
              <a:rPr lang="en-US" altLang="zh-CN" sz="1600" dirty="0">
                <a:solidFill>
                  <a:srgbClr val="333333"/>
                </a:solidFill>
                <a:latin typeface="+mn-ea"/>
              </a:rPr>
              <a:t>Proposer</a:t>
            </a:r>
            <a:r>
              <a:rPr lang="zh-CN" altLang="en-US" sz="1600" dirty="0">
                <a:solidFill>
                  <a:srgbClr val="333333"/>
                </a:solidFill>
                <a:latin typeface="+mn-ea"/>
              </a:rPr>
              <a:t>分别提出不同</a:t>
            </a:r>
            <a:r>
              <a:rPr lang="zh-CN" altLang="en-US" sz="1600" dirty="0" smtClean="0">
                <a:solidFill>
                  <a:srgbClr val="333333"/>
                </a:solidFill>
                <a:latin typeface="+mn-ea"/>
              </a:rPr>
              <a:t>的决议，</a:t>
            </a:r>
            <a:r>
              <a:rPr lang="zh-CN" altLang="en-US" sz="1600" dirty="0">
                <a:solidFill>
                  <a:srgbClr val="333333"/>
                </a:solidFill>
                <a:latin typeface="+mn-ea"/>
              </a:rPr>
              <a:t>发给不同的</a:t>
            </a:r>
            <a:r>
              <a:rPr lang="en-US" altLang="zh-CN" sz="1600" dirty="0">
                <a:solidFill>
                  <a:srgbClr val="333333"/>
                </a:solidFill>
                <a:latin typeface="+mn-ea"/>
              </a:rPr>
              <a:t>Acceptor</a:t>
            </a:r>
            <a:r>
              <a:rPr lang="zh-CN" altLang="en-US" sz="1600" dirty="0">
                <a:solidFill>
                  <a:srgbClr val="333333"/>
                </a:solidFill>
                <a:latin typeface="+mn-ea"/>
              </a:rPr>
              <a:t>。根据</a:t>
            </a:r>
            <a:r>
              <a:rPr lang="en-US" altLang="zh-CN" sz="1600" dirty="0">
                <a:solidFill>
                  <a:srgbClr val="333333"/>
                </a:solidFill>
                <a:latin typeface="+mn-ea"/>
              </a:rPr>
              <a:t>P1</a:t>
            </a:r>
            <a:r>
              <a:rPr lang="zh-CN" altLang="en-US" sz="1600" dirty="0">
                <a:solidFill>
                  <a:srgbClr val="333333"/>
                </a:solidFill>
                <a:latin typeface="+mn-ea"/>
              </a:rPr>
              <a:t>，</a:t>
            </a:r>
            <a:r>
              <a:rPr lang="en-US" altLang="zh-CN" sz="1600" dirty="0">
                <a:solidFill>
                  <a:srgbClr val="333333"/>
                </a:solidFill>
                <a:latin typeface="+mn-ea"/>
              </a:rPr>
              <a:t>Acceptor</a:t>
            </a:r>
            <a:r>
              <a:rPr lang="zh-CN" altLang="en-US" sz="1600" dirty="0">
                <a:solidFill>
                  <a:srgbClr val="333333"/>
                </a:solidFill>
                <a:latin typeface="+mn-ea"/>
              </a:rPr>
              <a:t>分别接受自己收到</a:t>
            </a:r>
            <a:r>
              <a:rPr lang="zh-CN" altLang="en-US" sz="1600" dirty="0" smtClean="0">
                <a:solidFill>
                  <a:srgbClr val="333333"/>
                </a:solidFill>
                <a:latin typeface="+mn-ea"/>
              </a:rPr>
              <a:t>的决议，</a:t>
            </a:r>
            <a:r>
              <a:rPr lang="zh-CN" altLang="en-US" sz="1600" dirty="0">
                <a:solidFill>
                  <a:srgbClr val="333333"/>
                </a:solidFill>
                <a:latin typeface="+mn-ea"/>
              </a:rPr>
              <a:t>就导致不同</a:t>
            </a:r>
            <a:r>
              <a:rPr lang="zh-CN" altLang="en-US" sz="1600" dirty="0" smtClean="0">
                <a:solidFill>
                  <a:srgbClr val="333333"/>
                </a:solidFill>
                <a:latin typeface="+mn-ea"/>
              </a:rPr>
              <a:t>的决议被选定。</a:t>
            </a:r>
            <a:endParaRPr lang="zh-CN" altLang="en-US" sz="1600" dirty="0"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68411" y="2173901"/>
            <a:ext cx="8126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+mn-ea"/>
              </a:rPr>
              <a:t>P1</a:t>
            </a:r>
            <a:r>
              <a:rPr lang="zh-CN" altLang="en-US" b="1" dirty="0">
                <a:latin typeface="+mn-ea"/>
              </a:rPr>
              <a:t>：一</a:t>
            </a:r>
            <a:r>
              <a:rPr lang="zh-CN" altLang="en-US" b="1" dirty="0" smtClean="0">
                <a:latin typeface="+mn-ea"/>
              </a:rPr>
              <a:t>个接受者</a:t>
            </a:r>
            <a:r>
              <a:rPr lang="en-US" altLang="zh-CN" b="1" dirty="0">
                <a:latin typeface="+mn-ea"/>
              </a:rPr>
              <a:t>【 </a:t>
            </a:r>
            <a:r>
              <a:rPr lang="en-US" altLang="zh-CN" dirty="0">
                <a:latin typeface="+mn-ea"/>
              </a:rPr>
              <a:t>Acceptor</a:t>
            </a:r>
            <a:r>
              <a:rPr lang="en-US" altLang="zh-CN" b="1" dirty="0">
                <a:latin typeface="+mn-ea"/>
              </a:rPr>
              <a:t> 】</a:t>
            </a:r>
            <a:r>
              <a:rPr lang="zh-CN" altLang="en-US" b="1" dirty="0" smtClean="0">
                <a:latin typeface="+mn-ea"/>
              </a:rPr>
              <a:t>必须接受它</a:t>
            </a:r>
            <a:r>
              <a:rPr lang="zh-CN" altLang="en-US" b="1" dirty="0">
                <a:latin typeface="+mn-ea"/>
              </a:rPr>
              <a:t>收到的第一个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提案</a:t>
            </a:r>
            <a:r>
              <a:rPr lang="en-US" altLang="zh-CN" b="1" dirty="0" smtClean="0">
                <a:latin typeface="+mn-ea"/>
              </a:rPr>
              <a:t>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Proposal </a:t>
            </a:r>
            <a:r>
              <a:rPr lang="en-US" altLang="zh-CN" b="1" dirty="0" smtClean="0">
                <a:latin typeface="+mn-ea"/>
              </a:rPr>
              <a:t>】</a:t>
            </a:r>
            <a:r>
              <a:rPr lang="zh-CN" altLang="en-US" b="1" dirty="0" smtClean="0">
                <a:latin typeface="+mn-ea"/>
              </a:rPr>
              <a:t>。</a:t>
            </a:r>
            <a:endParaRPr lang="zh-CN" altLang="en-US" b="1" i="0" dirty="0">
              <a:solidFill>
                <a:srgbClr val="333333"/>
              </a:solidFill>
              <a:effectLst/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40" y="3441376"/>
            <a:ext cx="7185095" cy="262168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1841" y="1384652"/>
            <a:ext cx="7826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+mn-ea"/>
              </a:rPr>
              <a:t>当分布式系统刚刚运行，只有</a:t>
            </a:r>
            <a:r>
              <a:rPr lang="zh-CN" altLang="en-US" dirty="0">
                <a:latin typeface="+mn-ea"/>
              </a:rPr>
              <a:t>一</a:t>
            </a:r>
            <a:r>
              <a:rPr lang="zh-CN" altLang="en-US" dirty="0" smtClean="0">
                <a:latin typeface="+mn-ea"/>
              </a:rPr>
              <a:t>个提议者</a:t>
            </a:r>
            <a:r>
              <a:rPr lang="en-US" altLang="zh-CN" dirty="0">
                <a:latin typeface="+mn-ea"/>
              </a:rPr>
              <a:t>【 Proposer 】</a:t>
            </a:r>
            <a:r>
              <a:rPr lang="zh-CN" altLang="en-US" dirty="0" smtClean="0">
                <a:latin typeface="+mn-ea"/>
              </a:rPr>
              <a:t>提出</a:t>
            </a:r>
            <a:r>
              <a:rPr lang="zh-CN" altLang="en-US" dirty="0">
                <a:latin typeface="+mn-ea"/>
              </a:rPr>
              <a:t>了一</a:t>
            </a:r>
            <a:r>
              <a:rPr lang="zh-CN" altLang="en-US" dirty="0" smtClean="0">
                <a:latin typeface="+mn-ea"/>
              </a:rPr>
              <a:t>个决议。为了保证该</a:t>
            </a:r>
            <a:r>
              <a:rPr lang="zh-CN" altLang="en-US" dirty="0">
                <a:latin typeface="+mn-ea"/>
              </a:rPr>
              <a:t>决议</a:t>
            </a:r>
            <a:r>
              <a:rPr lang="zh-CN" altLang="en-US" dirty="0" smtClean="0">
                <a:latin typeface="+mn-ea"/>
              </a:rPr>
              <a:t>也能被选定，那么</a:t>
            </a:r>
            <a:r>
              <a:rPr lang="zh-CN" altLang="en-US" dirty="0">
                <a:latin typeface="+mn-ea"/>
              </a:rPr>
              <a:t>，就得到下面的约束：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797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latin typeface="+mn-ea"/>
              </a:rPr>
              <a:pPr/>
              <a:t>51</a:t>
            </a:fld>
            <a:endParaRPr lang="zh-CN" altLang="en-US" dirty="0">
              <a:latin typeface="+mn-ea"/>
            </a:endParaRPr>
          </a:p>
        </p:txBody>
      </p:sp>
      <p:sp>
        <p:nvSpPr>
          <p:cNvPr id="8" name="TextBox 3_1"/>
          <p:cNvSpPr txBox="1"/>
          <p:nvPr/>
        </p:nvSpPr>
        <p:spPr>
          <a:xfrm>
            <a:off x="404049" y="808059"/>
            <a:ext cx="1791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  <a:latin typeface="+mn-ea"/>
              </a:rPr>
              <a:t>Paxos </a:t>
            </a:r>
            <a:r>
              <a:rPr lang="zh-CN" altLang="en-US" sz="2400" b="1" dirty="0" smtClean="0">
                <a:solidFill>
                  <a:schemeClr val="accent6"/>
                </a:solidFill>
                <a:latin typeface="+mn-ea"/>
              </a:rPr>
              <a:t>算法</a:t>
            </a:r>
            <a:endParaRPr lang="zh-CN" altLang="en-US" sz="2400" b="1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9" name="Oval 4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 smtClean="0">
                <a:solidFill>
                  <a:schemeClr val="bg1"/>
                </a:solidFill>
                <a:latin typeface="+mn-ea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5330" y="1399455"/>
            <a:ext cx="81044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一个</a:t>
            </a:r>
            <a:r>
              <a:rPr lang="en-US" altLang="zh-CN" dirty="0" smtClean="0"/>
              <a:t>Acceptor</a:t>
            </a:r>
            <a:r>
              <a:rPr lang="zh-CN" altLang="en-US" dirty="0" smtClean="0"/>
              <a:t>能够</a:t>
            </a:r>
            <a:r>
              <a:rPr lang="zh-CN" altLang="en-US" b="1" dirty="0" smtClean="0"/>
              <a:t>接受</a:t>
            </a:r>
            <a:r>
              <a:rPr lang="zh-CN" altLang="en-US" dirty="0" smtClean="0"/>
              <a:t>不止一个提案</a:t>
            </a:r>
            <a:r>
              <a:rPr lang="en-US" altLang="zh-CN" dirty="0" smtClean="0"/>
              <a:t>【</a:t>
            </a:r>
            <a:r>
              <a:rPr lang="zh-CN" altLang="en-US" dirty="0" smtClean="0"/>
              <a:t>由</a:t>
            </a:r>
            <a:r>
              <a:rPr lang="en-US" altLang="zh-CN" b="1" dirty="0"/>
              <a:t>③</a:t>
            </a:r>
            <a:r>
              <a:rPr lang="zh-CN" altLang="en-US" dirty="0" smtClean="0"/>
              <a:t>知，这些提案有相同的</a:t>
            </a:r>
            <a:r>
              <a:rPr lang="en-US" altLang="zh-CN" dirty="0" smtClean="0"/>
              <a:t>Value</a:t>
            </a:r>
            <a:r>
              <a:rPr lang="zh-CN" altLang="en-US" dirty="0" smtClean="0"/>
              <a:t>值</a:t>
            </a:r>
            <a:r>
              <a:rPr lang="en-US" altLang="zh-CN" dirty="0" smtClean="0"/>
              <a:t>】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为了区分，对于每个决议加上一个编号，表示决议被提出的顺序编号：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proposal =【</a:t>
            </a:r>
            <a:r>
              <a:rPr lang="en-US" altLang="zh-CN" dirty="0" err="1" smtClean="0"/>
              <a:t>num</a:t>
            </a:r>
            <a:r>
              <a:rPr lang="zh-CN" altLang="en-US" dirty="0" smtClean="0"/>
              <a:t>，</a:t>
            </a:r>
            <a:r>
              <a:rPr lang="en-US" altLang="zh-CN" dirty="0" smtClean="0"/>
              <a:t>value】</a:t>
            </a:r>
            <a:r>
              <a:rPr lang="zh-CN" altLang="en-US" dirty="0" smtClean="0"/>
              <a:t>。</a:t>
            </a:r>
            <a:endParaRPr lang="zh-CN" altLang="en-US" b="1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2494" y="2833948"/>
            <a:ext cx="83467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/>
              <a:t>P2</a:t>
            </a:r>
            <a:r>
              <a:rPr lang="zh-CN" altLang="en-US" b="1" dirty="0" smtClean="0"/>
              <a:t>：一旦某个</a:t>
            </a:r>
            <a:r>
              <a:rPr lang="en-US" altLang="zh-CN" b="1" dirty="0">
                <a:solidFill>
                  <a:srgbClr val="FF0000"/>
                </a:solidFill>
              </a:rPr>
              <a:t>v</a:t>
            </a:r>
            <a:r>
              <a:rPr lang="en-US" altLang="zh-CN" b="1" dirty="0" smtClean="0">
                <a:solidFill>
                  <a:srgbClr val="FF0000"/>
                </a:solidFill>
              </a:rPr>
              <a:t>alue</a:t>
            </a:r>
            <a:r>
              <a:rPr lang="zh-CN" altLang="en-US" b="1" dirty="0" smtClean="0"/>
              <a:t>为</a:t>
            </a:r>
            <a:r>
              <a:rPr lang="en-US" altLang="zh-CN" b="1" dirty="0" smtClean="0"/>
              <a:t>v</a:t>
            </a:r>
            <a:r>
              <a:rPr lang="zh-CN" altLang="en-US" b="1" dirty="0" smtClean="0"/>
              <a:t>的提案被选定，之后被选定的编号更大的</a:t>
            </a:r>
            <a:r>
              <a:rPr lang="zh-CN" altLang="en-US" b="1" dirty="0" smtClean="0">
                <a:solidFill>
                  <a:srgbClr val="FF0000"/>
                </a:solidFill>
              </a:rPr>
              <a:t>提案</a:t>
            </a:r>
            <a:r>
              <a:rPr lang="zh-CN" altLang="en-US" b="1" dirty="0" smtClean="0"/>
              <a:t>的</a:t>
            </a:r>
            <a:r>
              <a:rPr lang="en-US" altLang="zh-CN" b="1" dirty="0"/>
              <a:t>v</a:t>
            </a:r>
            <a:r>
              <a:rPr lang="en-US" altLang="zh-CN" b="1" dirty="0" smtClean="0"/>
              <a:t>alue</a:t>
            </a:r>
            <a:r>
              <a:rPr lang="zh-CN" altLang="en-US" b="1" dirty="0" smtClean="0"/>
              <a:t>也必须是</a:t>
            </a:r>
            <a:r>
              <a:rPr lang="en-US" altLang="zh-CN" b="1" dirty="0" smtClean="0"/>
              <a:t>v</a:t>
            </a:r>
            <a:r>
              <a:rPr lang="zh-CN" altLang="en-US" b="1" dirty="0" smtClean="0"/>
              <a:t>。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405331" y="3933411"/>
            <a:ext cx="83467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一</a:t>
            </a:r>
            <a:r>
              <a:rPr lang="zh-CN" altLang="en-US" dirty="0" smtClean="0">
                <a:solidFill>
                  <a:srgbClr val="333333"/>
                </a:solidFill>
                <a:latin typeface="Verdana" panose="020B0604030504040204" pitchFamily="34" charset="0"/>
              </a:rPr>
              <a:t>个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提案</a:t>
            </a:r>
            <a:r>
              <a:rPr lang="zh-CN" altLang="en-US" dirty="0" smtClean="0">
                <a:solidFill>
                  <a:srgbClr val="333333"/>
                </a:solidFill>
                <a:latin typeface="Verdana" panose="020B0604030504040204" pitchFamily="34" charset="0"/>
              </a:rPr>
              <a:t>只有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被</a:t>
            </a:r>
            <a:r>
              <a:rPr lang="en-US" altLang="zh-CN" dirty="0" smtClean="0">
                <a:solidFill>
                  <a:srgbClr val="333333"/>
                </a:solidFill>
                <a:latin typeface="Verdana" panose="020B0604030504040204" pitchFamily="34" charset="0"/>
              </a:rPr>
              <a:t>Acceptor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接受</a:t>
            </a:r>
            <a:r>
              <a:rPr lang="zh-CN" altLang="en-US" dirty="0" smtClean="0">
                <a:solidFill>
                  <a:srgbClr val="333333"/>
                </a:solidFill>
                <a:latin typeface="Verdana" panose="020B0604030504040204" pitchFamily="34" charset="0"/>
              </a:rPr>
              <a:t>才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可能被选定，因此我们可以把</a:t>
            </a:r>
            <a:r>
              <a:rPr lang="en-US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P2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约束改写成对</a:t>
            </a:r>
            <a:r>
              <a:rPr lang="en-US" altLang="zh-CN" dirty="0" smtClean="0">
                <a:solidFill>
                  <a:srgbClr val="333333"/>
                </a:solidFill>
                <a:latin typeface="Verdana" panose="020B0604030504040204" pitchFamily="34" charset="0"/>
              </a:rPr>
              <a:t>Acceptor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接受</a:t>
            </a:r>
            <a:r>
              <a:rPr lang="zh-CN" altLang="en-US" dirty="0" smtClean="0">
                <a:solidFill>
                  <a:srgbClr val="333333"/>
                </a:solidFill>
                <a:latin typeface="Verdana" panose="020B0604030504040204" pitchFamily="34" charset="0"/>
              </a:rPr>
              <a:t>的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提案的</a:t>
            </a:r>
            <a:r>
              <a:rPr lang="zh-CN" altLang="en-US" dirty="0" smtClean="0">
                <a:solidFill>
                  <a:srgbClr val="333333"/>
                </a:solidFill>
                <a:latin typeface="Verdana" panose="020B0604030504040204" pitchFamily="34" charset="0"/>
              </a:rPr>
              <a:t>约束</a:t>
            </a:r>
            <a:r>
              <a:rPr lang="en-US" altLang="zh-CN" dirty="0" smtClean="0">
                <a:solidFill>
                  <a:srgbClr val="333333"/>
                </a:solidFill>
                <a:latin typeface="Verdana" panose="020B0604030504040204" pitchFamily="34" charset="0"/>
              </a:rPr>
              <a:t>p2a</a:t>
            </a:r>
            <a:r>
              <a:rPr lang="zh-CN" altLang="en-US" dirty="0" smtClean="0">
                <a:solidFill>
                  <a:srgbClr val="333333"/>
                </a:solidFill>
                <a:latin typeface="Verdana" panose="020B0604030504040204" pitchFamily="34" charset="0"/>
              </a:rPr>
              <a:t>。</a:t>
            </a:r>
            <a:endParaRPr lang="en-US" altLang="zh-CN" dirty="0" smtClean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endParaRPr lang="en-US" altLang="zh-CN" dirty="0" smtClean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en-US" altLang="zh-CN" b="1" dirty="0"/>
              <a:t>p</a:t>
            </a:r>
            <a:r>
              <a:rPr lang="en-US" altLang="zh-CN" b="1" dirty="0" smtClean="0"/>
              <a:t>2a</a:t>
            </a:r>
            <a:r>
              <a:rPr lang="zh-CN" altLang="en-US" b="1" dirty="0"/>
              <a:t>：如果</a:t>
            </a:r>
            <a:r>
              <a:rPr lang="zh-CN" altLang="en-US" b="1" dirty="0" smtClean="0"/>
              <a:t>某个</a:t>
            </a:r>
            <a:r>
              <a:rPr lang="en-US" altLang="zh-CN" b="1" dirty="0">
                <a:solidFill>
                  <a:srgbClr val="FF0000"/>
                </a:solidFill>
              </a:rPr>
              <a:t>v</a:t>
            </a:r>
            <a:r>
              <a:rPr lang="en-US" altLang="zh-CN" b="1" dirty="0" smtClean="0">
                <a:solidFill>
                  <a:srgbClr val="FF0000"/>
                </a:solidFill>
              </a:rPr>
              <a:t>alue</a:t>
            </a:r>
            <a:r>
              <a:rPr lang="zh-CN" altLang="en-US" b="1" dirty="0" smtClean="0"/>
              <a:t>为</a:t>
            </a:r>
            <a:r>
              <a:rPr lang="en-US" altLang="zh-CN" b="1" dirty="0" smtClean="0"/>
              <a:t>v</a:t>
            </a:r>
            <a:r>
              <a:rPr lang="zh-CN" altLang="en-US" b="1" dirty="0"/>
              <a:t>的提案被选定了，那么每个编号更高的被</a:t>
            </a:r>
            <a:r>
              <a:rPr lang="en-US" altLang="zh-CN" b="1" dirty="0" smtClean="0"/>
              <a:t>Acceptor</a:t>
            </a:r>
            <a:r>
              <a:rPr lang="zh-CN" altLang="en-US" b="1" dirty="0" smtClean="0"/>
              <a:t>接受的</a:t>
            </a:r>
            <a:r>
              <a:rPr lang="zh-CN" altLang="en-US" b="1" dirty="0">
                <a:solidFill>
                  <a:srgbClr val="FF0000"/>
                </a:solidFill>
              </a:rPr>
              <a:t>提案</a:t>
            </a:r>
            <a:r>
              <a:rPr lang="zh-CN" altLang="en-US" b="1" dirty="0" smtClean="0"/>
              <a:t>的</a:t>
            </a:r>
            <a:r>
              <a:rPr lang="en-US" altLang="zh-CN" b="1" dirty="0" smtClean="0"/>
              <a:t>value</a:t>
            </a:r>
            <a:r>
              <a:rPr lang="zh-CN" altLang="en-US" b="1" dirty="0" smtClean="0"/>
              <a:t>必须</a:t>
            </a:r>
            <a:r>
              <a:rPr lang="zh-CN" altLang="en-US" b="1" dirty="0"/>
              <a:t>也是</a:t>
            </a:r>
            <a:r>
              <a:rPr lang="en-US" altLang="zh-CN" b="1" dirty="0"/>
              <a:t>v</a:t>
            </a:r>
            <a:r>
              <a:rPr lang="zh-CN" altLang="en-US" b="1" dirty="0"/>
              <a:t>。</a:t>
            </a:r>
          </a:p>
        </p:txBody>
      </p:sp>
      <p:sp>
        <p:nvSpPr>
          <p:cNvPr id="10" name="矩形 9"/>
          <p:cNvSpPr/>
          <p:nvPr/>
        </p:nvSpPr>
        <p:spPr>
          <a:xfrm>
            <a:off x="425648" y="5664072"/>
            <a:ext cx="3435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只要满足了</a:t>
            </a:r>
            <a:r>
              <a:rPr lang="en-US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P2a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，就能满足</a:t>
            </a:r>
            <a:r>
              <a:rPr lang="en-US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P2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376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latin typeface="+mn-ea"/>
              </a:rPr>
              <a:pPr/>
              <a:t>52</a:t>
            </a:fld>
            <a:endParaRPr lang="zh-CN" altLang="en-US" dirty="0">
              <a:latin typeface="+mn-ea"/>
            </a:endParaRPr>
          </a:p>
        </p:txBody>
      </p:sp>
      <p:sp>
        <p:nvSpPr>
          <p:cNvPr id="8" name="TextBox 3_1"/>
          <p:cNvSpPr txBox="1"/>
          <p:nvPr/>
        </p:nvSpPr>
        <p:spPr>
          <a:xfrm>
            <a:off x="404049" y="755807"/>
            <a:ext cx="1791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  <a:latin typeface="+mn-ea"/>
              </a:rPr>
              <a:t>Paxos </a:t>
            </a:r>
            <a:r>
              <a:rPr lang="zh-CN" altLang="en-US" sz="2400" b="1" dirty="0" smtClean="0">
                <a:solidFill>
                  <a:schemeClr val="accent6"/>
                </a:solidFill>
                <a:latin typeface="+mn-ea"/>
              </a:rPr>
              <a:t>算法</a:t>
            </a:r>
            <a:endParaRPr lang="zh-CN" altLang="en-US" sz="2400" b="1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9" name="Oval 4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 smtClean="0">
                <a:solidFill>
                  <a:schemeClr val="bg1"/>
                </a:solidFill>
                <a:latin typeface="+mn-ea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44" y="1247164"/>
            <a:ext cx="8018281" cy="442857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12371" y="5705020"/>
            <a:ext cx="5466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n-ea"/>
              </a:rPr>
              <a:t>P1</a:t>
            </a:r>
            <a:r>
              <a:rPr lang="zh-CN" altLang="en-US" dirty="0">
                <a:latin typeface="+mn-ea"/>
              </a:rPr>
              <a:t>：一个</a:t>
            </a:r>
            <a:r>
              <a:rPr lang="en-US" altLang="zh-CN" dirty="0">
                <a:latin typeface="+mn-ea"/>
              </a:rPr>
              <a:t>Acceptor</a:t>
            </a:r>
            <a:r>
              <a:rPr lang="zh-CN" altLang="en-US" dirty="0">
                <a:latin typeface="+mn-ea"/>
              </a:rPr>
              <a:t>必须接受它收到的第一个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提案</a:t>
            </a:r>
            <a:r>
              <a:rPr lang="zh-CN" altLang="en-US" dirty="0">
                <a:latin typeface="+mn-ea"/>
              </a:rPr>
              <a:t>。</a:t>
            </a:r>
            <a:endParaRPr lang="zh-CN" altLang="en-US" dirty="0">
              <a:solidFill>
                <a:srgbClr val="33333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109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latin typeface="+mn-ea"/>
              </a:rPr>
              <a:pPr/>
              <a:t>53</a:t>
            </a:fld>
            <a:endParaRPr lang="zh-CN" altLang="en-US" dirty="0">
              <a:latin typeface="+mn-ea"/>
            </a:endParaRPr>
          </a:p>
        </p:txBody>
      </p:sp>
      <p:sp>
        <p:nvSpPr>
          <p:cNvPr id="8" name="TextBox 3_1"/>
          <p:cNvSpPr txBox="1"/>
          <p:nvPr/>
        </p:nvSpPr>
        <p:spPr>
          <a:xfrm>
            <a:off x="404049" y="755807"/>
            <a:ext cx="1791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  <a:latin typeface="+mn-ea"/>
              </a:rPr>
              <a:t>Paxos </a:t>
            </a:r>
            <a:r>
              <a:rPr lang="zh-CN" altLang="en-US" sz="2400" b="1" dirty="0" smtClean="0">
                <a:solidFill>
                  <a:schemeClr val="accent6"/>
                </a:solidFill>
                <a:latin typeface="+mn-ea"/>
              </a:rPr>
              <a:t>算法</a:t>
            </a:r>
            <a:endParaRPr lang="zh-CN" altLang="en-US" sz="2400" b="1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9" name="Oval 4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 smtClean="0">
                <a:solidFill>
                  <a:schemeClr val="bg1"/>
                </a:solidFill>
                <a:latin typeface="+mn-ea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6667" y="1475853"/>
            <a:ext cx="76834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+mn-ea"/>
              </a:rPr>
              <a:t>p2a</a:t>
            </a:r>
            <a:r>
              <a:rPr lang="zh-CN" altLang="en-US" dirty="0">
                <a:latin typeface="+mn-ea"/>
              </a:rPr>
              <a:t>是对</a:t>
            </a:r>
            <a:r>
              <a:rPr lang="en-US" altLang="zh-CN" dirty="0">
                <a:latin typeface="+mn-ea"/>
              </a:rPr>
              <a:t>Acceptor</a:t>
            </a:r>
            <a:r>
              <a:rPr lang="zh-CN" altLang="en-US" dirty="0">
                <a:latin typeface="+mn-ea"/>
              </a:rPr>
              <a:t>接受的提案</a:t>
            </a:r>
            <a:r>
              <a:rPr lang="zh-CN" altLang="en-US" dirty="0" smtClean="0">
                <a:latin typeface="+mn-ea"/>
              </a:rPr>
              <a:t>约束。一个提案要被</a:t>
            </a:r>
            <a:r>
              <a:rPr lang="en-US" altLang="zh-CN" dirty="0" smtClean="0">
                <a:latin typeface="+mn-ea"/>
              </a:rPr>
              <a:t>Acceptor</a:t>
            </a:r>
            <a:r>
              <a:rPr lang="zh-CN" altLang="en-US" dirty="0" smtClean="0">
                <a:latin typeface="+mn-ea"/>
              </a:rPr>
              <a:t>所接受，它必须由</a:t>
            </a:r>
            <a:r>
              <a:rPr lang="en-US" altLang="zh-CN" dirty="0" smtClean="0">
                <a:latin typeface="+mn-ea"/>
              </a:rPr>
              <a:t>Proposer</a:t>
            </a:r>
            <a:r>
              <a:rPr lang="zh-CN" altLang="en-US" dirty="0" smtClean="0">
                <a:latin typeface="+mn-ea"/>
              </a:rPr>
              <a:t>提出，</a:t>
            </a:r>
            <a:r>
              <a:rPr lang="zh-CN" altLang="en-US" dirty="0">
                <a:latin typeface="+mn-ea"/>
              </a:rPr>
              <a:t>所以</a:t>
            </a:r>
            <a:r>
              <a:rPr lang="zh-CN" altLang="en-US" dirty="0" smtClean="0">
                <a:latin typeface="+mn-ea"/>
              </a:rPr>
              <a:t>可对</a:t>
            </a:r>
            <a:r>
              <a:rPr lang="en-US" altLang="zh-CN" dirty="0">
                <a:latin typeface="+mn-ea"/>
              </a:rPr>
              <a:t>Proposer</a:t>
            </a:r>
            <a:r>
              <a:rPr lang="zh-CN" altLang="en-US" dirty="0">
                <a:latin typeface="+mn-ea"/>
              </a:rPr>
              <a:t>提出的提案进行约束。</a:t>
            </a:r>
            <a:r>
              <a:rPr lang="zh-CN" altLang="en-US" dirty="0" smtClean="0">
                <a:latin typeface="+mn-ea"/>
              </a:rPr>
              <a:t>得到</a:t>
            </a:r>
            <a:r>
              <a:rPr lang="en-US" altLang="zh-CN" dirty="0">
                <a:latin typeface="+mn-ea"/>
              </a:rPr>
              <a:t>p</a:t>
            </a:r>
            <a:r>
              <a:rPr lang="en-US" altLang="zh-CN" dirty="0" smtClean="0">
                <a:latin typeface="+mn-ea"/>
              </a:rPr>
              <a:t>2b</a:t>
            </a:r>
            <a:r>
              <a:rPr lang="zh-CN" altLang="en-US" dirty="0" smtClean="0">
                <a:latin typeface="+mn-ea"/>
              </a:rPr>
              <a:t>：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9269" y="2990784"/>
            <a:ext cx="75208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n-ea"/>
              </a:rPr>
              <a:t>p2b</a:t>
            </a:r>
            <a:r>
              <a:rPr lang="zh-CN" altLang="en-US" b="1" dirty="0">
                <a:latin typeface="+mn-ea"/>
              </a:rPr>
              <a:t>：如果某个</a:t>
            </a:r>
            <a:r>
              <a:rPr lang="en-US" altLang="zh-CN" b="1" dirty="0">
                <a:latin typeface="+mn-ea"/>
              </a:rPr>
              <a:t>value</a:t>
            </a:r>
            <a:r>
              <a:rPr lang="zh-CN" altLang="en-US" b="1" dirty="0">
                <a:latin typeface="+mn-ea"/>
              </a:rPr>
              <a:t>为</a:t>
            </a:r>
            <a:r>
              <a:rPr lang="en-US" altLang="zh-CN" b="1" dirty="0">
                <a:latin typeface="+mn-ea"/>
              </a:rPr>
              <a:t>v</a:t>
            </a:r>
            <a:r>
              <a:rPr lang="zh-CN" altLang="en-US" b="1" dirty="0">
                <a:latin typeface="+mn-ea"/>
              </a:rPr>
              <a:t>的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提案</a:t>
            </a:r>
            <a:r>
              <a:rPr lang="zh-CN" altLang="en-US" b="1" dirty="0">
                <a:latin typeface="+mn-ea"/>
              </a:rPr>
              <a:t>被选定了，那么之后任何</a:t>
            </a:r>
            <a:r>
              <a:rPr lang="en-US" altLang="zh-CN" b="1" dirty="0">
                <a:latin typeface="+mn-ea"/>
              </a:rPr>
              <a:t>Proposer</a:t>
            </a:r>
            <a:r>
              <a:rPr lang="zh-CN" altLang="en-US" b="1" dirty="0">
                <a:latin typeface="+mn-ea"/>
              </a:rPr>
              <a:t>提出的编号更高的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提案</a:t>
            </a:r>
            <a:r>
              <a:rPr lang="zh-CN" altLang="en-US" b="1" dirty="0">
                <a:latin typeface="+mn-ea"/>
              </a:rPr>
              <a:t>的</a:t>
            </a:r>
            <a:r>
              <a:rPr lang="en-US" altLang="zh-CN" b="1" dirty="0">
                <a:latin typeface="+mn-ea"/>
              </a:rPr>
              <a:t>value</a:t>
            </a:r>
            <a:r>
              <a:rPr lang="zh-CN" altLang="en-US" b="1" dirty="0">
                <a:latin typeface="+mn-ea"/>
              </a:rPr>
              <a:t>必须也是</a:t>
            </a:r>
            <a:r>
              <a:rPr lang="en-US" altLang="zh-CN" b="1" dirty="0">
                <a:latin typeface="+mn-ea"/>
              </a:rPr>
              <a:t>v</a:t>
            </a:r>
            <a:r>
              <a:rPr lang="zh-CN" altLang="en-US" b="1" dirty="0" smtClean="0">
                <a:latin typeface="+mn-ea"/>
              </a:rPr>
              <a:t>。</a:t>
            </a:r>
            <a:endParaRPr lang="en-US" altLang="zh-CN" b="1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3400" y="4485305"/>
            <a:ext cx="5968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+mn-ea"/>
              </a:rPr>
              <a:t>P1</a:t>
            </a:r>
            <a:r>
              <a:rPr lang="zh-CN" altLang="en-US" dirty="0" smtClean="0">
                <a:latin typeface="+mn-ea"/>
              </a:rPr>
              <a:t>和</a:t>
            </a:r>
            <a:r>
              <a:rPr lang="en-US" altLang="zh-CN" dirty="0" smtClean="0">
                <a:latin typeface="+mn-ea"/>
              </a:rPr>
              <a:t>p2b</a:t>
            </a:r>
            <a:r>
              <a:rPr lang="zh-CN" altLang="en-US" dirty="0" smtClean="0">
                <a:latin typeface="+mn-ea"/>
              </a:rPr>
              <a:t>两个约束可以保证分布式系统中数据的一致性。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887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latin typeface="+mn-ea"/>
              </a:rPr>
              <a:pPr/>
              <a:t>54</a:t>
            </a:fld>
            <a:endParaRPr lang="zh-CN" altLang="en-US" dirty="0">
              <a:latin typeface="+mn-ea"/>
            </a:endParaRPr>
          </a:p>
        </p:txBody>
      </p:sp>
      <p:sp>
        <p:nvSpPr>
          <p:cNvPr id="8" name="TextBox 3_1"/>
          <p:cNvSpPr txBox="1"/>
          <p:nvPr/>
        </p:nvSpPr>
        <p:spPr>
          <a:xfrm>
            <a:off x="404049" y="755807"/>
            <a:ext cx="1791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  <a:latin typeface="+mn-ea"/>
              </a:rPr>
              <a:t>Paxos </a:t>
            </a:r>
            <a:r>
              <a:rPr lang="zh-CN" altLang="en-US" sz="2400" b="1" dirty="0" smtClean="0">
                <a:solidFill>
                  <a:schemeClr val="accent6"/>
                </a:solidFill>
                <a:latin typeface="+mn-ea"/>
              </a:rPr>
              <a:t>算法</a:t>
            </a:r>
            <a:endParaRPr lang="zh-CN" altLang="en-US" sz="2400" b="1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9" name="Oval 4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 smtClean="0">
                <a:solidFill>
                  <a:schemeClr val="bg1"/>
                </a:solidFill>
                <a:latin typeface="+mn-ea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6120" y="1349739"/>
            <a:ext cx="8339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+mn-ea"/>
              </a:rPr>
              <a:t>那么，如何确保在某个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>value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为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>v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的提案被选定后，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>Proposer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提出的编号更高的提案的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>value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都是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>v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呢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？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只要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满足</a:t>
            </a:r>
            <a:r>
              <a:rPr lang="en-US" altLang="zh-CN" dirty="0" smtClean="0">
                <a:solidFill>
                  <a:srgbClr val="333333"/>
                </a:solidFill>
                <a:latin typeface="+mn-ea"/>
              </a:rPr>
              <a:t>p2c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即可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：</a:t>
            </a:r>
            <a:endParaRPr lang="zh-CN" altLang="en-US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8177" y="2099308"/>
            <a:ext cx="83083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n-ea"/>
              </a:rPr>
              <a:t>p</a:t>
            </a:r>
            <a:r>
              <a:rPr lang="en-US" altLang="zh-CN" b="1" dirty="0" smtClean="0">
                <a:latin typeface="+mn-ea"/>
              </a:rPr>
              <a:t>2c</a:t>
            </a:r>
            <a:r>
              <a:rPr lang="zh-CN" altLang="en-US" b="1" dirty="0">
                <a:latin typeface="+mn-ea"/>
              </a:rPr>
              <a:t>：对于任意</a:t>
            </a:r>
            <a:r>
              <a:rPr lang="zh-CN" altLang="en-US" b="1" dirty="0" smtClean="0">
                <a:latin typeface="+mn-ea"/>
              </a:rPr>
              <a:t>的</a:t>
            </a:r>
            <a:r>
              <a:rPr lang="en-US" altLang="zh-CN" b="1" dirty="0">
                <a:latin typeface="+mn-ea"/>
              </a:rPr>
              <a:t>n</a:t>
            </a:r>
            <a:r>
              <a:rPr lang="zh-CN" altLang="en-US" b="1" dirty="0" smtClean="0">
                <a:latin typeface="+mn-ea"/>
              </a:rPr>
              <a:t>和</a:t>
            </a:r>
            <a:r>
              <a:rPr lang="en-US" altLang="zh-CN" b="1" dirty="0" smtClean="0">
                <a:latin typeface="+mn-ea"/>
              </a:rPr>
              <a:t>v</a:t>
            </a:r>
            <a:r>
              <a:rPr lang="zh-CN" altLang="en-US" b="1" dirty="0" smtClean="0">
                <a:latin typeface="+mn-ea"/>
              </a:rPr>
              <a:t>，</a:t>
            </a:r>
            <a:r>
              <a:rPr lang="zh-CN" altLang="en-US" b="1" dirty="0">
                <a:latin typeface="+mn-ea"/>
              </a:rPr>
              <a:t>如果提案</a:t>
            </a:r>
            <a:r>
              <a:rPr lang="en-US" altLang="zh-CN" b="1" dirty="0" smtClean="0">
                <a:latin typeface="+mn-ea"/>
              </a:rPr>
              <a:t>[n, v]</a:t>
            </a:r>
            <a:r>
              <a:rPr lang="zh-CN" altLang="en-US" b="1" dirty="0">
                <a:latin typeface="+mn-ea"/>
              </a:rPr>
              <a:t>被提出，那么存在一个半数以上的</a:t>
            </a:r>
            <a:r>
              <a:rPr lang="en-US" altLang="zh-CN" b="1" dirty="0">
                <a:latin typeface="+mn-ea"/>
              </a:rPr>
              <a:t>Acceptor</a:t>
            </a:r>
            <a:r>
              <a:rPr lang="zh-CN" altLang="en-US" b="1" dirty="0">
                <a:latin typeface="+mn-ea"/>
              </a:rPr>
              <a:t>组成的集合</a:t>
            </a:r>
            <a:r>
              <a:rPr lang="en-US" altLang="zh-CN" b="1" dirty="0">
                <a:latin typeface="+mn-ea"/>
              </a:rPr>
              <a:t>S</a:t>
            </a:r>
            <a:r>
              <a:rPr lang="zh-CN" altLang="en-US" b="1" dirty="0">
                <a:latin typeface="+mn-ea"/>
              </a:rPr>
              <a:t>，满足以下两个条件中的任意一个</a:t>
            </a:r>
            <a:r>
              <a:rPr lang="zh-CN" altLang="en-US" b="1" dirty="0" smtClean="0">
                <a:latin typeface="+mn-ea"/>
              </a:rPr>
              <a:t>：</a:t>
            </a:r>
            <a:endParaRPr lang="en-US" altLang="zh-CN" b="1" dirty="0" smtClean="0">
              <a:latin typeface="+mn-ea"/>
            </a:endParaRPr>
          </a:p>
          <a:p>
            <a:endParaRPr lang="en-US" altLang="zh-CN" b="1" dirty="0" smtClean="0">
              <a:latin typeface="+mn-ea"/>
            </a:endParaRPr>
          </a:p>
          <a:p>
            <a:r>
              <a:rPr lang="en-US" altLang="zh-CN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        (1)S</a:t>
            </a:r>
            <a:r>
              <a:rPr lang="zh-CN" altLang="en-US" dirty="0">
                <a:latin typeface="+mn-ea"/>
              </a:rPr>
              <a:t>中每个</a:t>
            </a:r>
            <a:r>
              <a:rPr lang="en-US" altLang="zh-CN" dirty="0">
                <a:latin typeface="+mn-ea"/>
              </a:rPr>
              <a:t>Acceptor</a:t>
            </a:r>
            <a:r>
              <a:rPr lang="zh-CN" altLang="en-US" dirty="0">
                <a:latin typeface="+mn-ea"/>
              </a:rPr>
              <a:t>都没有接受过编号</a:t>
            </a:r>
            <a:r>
              <a:rPr lang="zh-CN" altLang="en-US" dirty="0" smtClean="0">
                <a:latin typeface="+mn-ea"/>
              </a:rPr>
              <a:t>小于</a:t>
            </a:r>
            <a:r>
              <a:rPr lang="en-US" altLang="zh-CN" dirty="0">
                <a:latin typeface="+mn-ea"/>
              </a:rPr>
              <a:t>n</a:t>
            </a:r>
            <a:r>
              <a:rPr lang="zh-CN" altLang="en-US" dirty="0" smtClean="0">
                <a:latin typeface="+mn-ea"/>
              </a:rPr>
              <a:t>的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提案</a:t>
            </a:r>
            <a:r>
              <a:rPr lang="en-US" altLang="zh-CN" dirty="0" smtClean="0">
                <a:latin typeface="+mn-ea"/>
              </a:rPr>
              <a:t>【Acceptor</a:t>
            </a:r>
            <a:r>
              <a:rPr lang="zh-CN" altLang="en-US" dirty="0" smtClean="0">
                <a:latin typeface="+mn-ea"/>
              </a:rPr>
              <a:t>第</a:t>
            </a:r>
            <a:r>
              <a:rPr lang="en-US" altLang="zh-CN" dirty="0" smtClean="0">
                <a:latin typeface="+mn-ea"/>
              </a:rPr>
              <a:t>1</a:t>
            </a:r>
            <a:r>
              <a:rPr lang="zh-CN" altLang="en-US" dirty="0" smtClean="0">
                <a:latin typeface="+mn-ea"/>
              </a:rPr>
              <a:t>个提案</a:t>
            </a:r>
            <a:r>
              <a:rPr lang="en-US" altLang="zh-CN" dirty="0" smtClean="0">
                <a:latin typeface="+mn-ea"/>
              </a:rPr>
              <a:t>】</a:t>
            </a:r>
            <a:endParaRPr lang="zh-CN" altLang="en-US" dirty="0">
              <a:latin typeface="+mn-ea"/>
            </a:endParaRPr>
          </a:p>
          <a:p>
            <a:r>
              <a:rPr lang="en-US" altLang="zh-CN" dirty="0" smtClean="0">
                <a:latin typeface="+mn-ea"/>
              </a:rPr>
              <a:t>         </a:t>
            </a:r>
          </a:p>
          <a:p>
            <a:r>
              <a:rPr lang="en-US" altLang="zh-CN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        (2)S</a:t>
            </a:r>
            <a:r>
              <a:rPr lang="zh-CN" altLang="en-US" dirty="0">
                <a:latin typeface="+mn-ea"/>
              </a:rPr>
              <a:t>中</a:t>
            </a:r>
            <a:r>
              <a:rPr lang="en-US" altLang="zh-CN" dirty="0">
                <a:latin typeface="+mn-ea"/>
              </a:rPr>
              <a:t>Acceptor</a:t>
            </a:r>
            <a:r>
              <a:rPr lang="zh-CN" altLang="en-US" dirty="0">
                <a:latin typeface="+mn-ea"/>
              </a:rPr>
              <a:t>接受过的最大编号的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提案的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value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为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v</a:t>
            </a:r>
            <a:r>
              <a:rPr lang="zh-CN" altLang="en-US" dirty="0" smtClean="0"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7417" y="4220044"/>
            <a:ext cx="83885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zh-CN" altLang="en-US" dirty="0" smtClean="0">
                <a:solidFill>
                  <a:srgbClr val="252525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rgbClr val="252525"/>
                </a:solidFill>
                <a:latin typeface="+mn-ea"/>
              </a:rPr>
              <a:t>【</a:t>
            </a:r>
            <a:r>
              <a:rPr lang="zh-CN" altLang="en-US" dirty="0" smtClean="0">
                <a:solidFill>
                  <a:srgbClr val="252525"/>
                </a:solidFill>
                <a:latin typeface="+mn-ea"/>
              </a:rPr>
              <a:t>反证法</a:t>
            </a:r>
            <a:r>
              <a:rPr lang="en-US" altLang="zh-CN" dirty="0" smtClean="0">
                <a:solidFill>
                  <a:srgbClr val="252525"/>
                </a:solidFill>
                <a:latin typeface="+mn-ea"/>
              </a:rPr>
              <a:t>】</a:t>
            </a:r>
            <a:r>
              <a:rPr lang="zh-CN" altLang="en-US" dirty="0" smtClean="0">
                <a:solidFill>
                  <a:srgbClr val="252525"/>
                </a:solidFill>
                <a:latin typeface="+mn-ea"/>
              </a:rPr>
              <a:t>假设</a:t>
            </a:r>
            <a:r>
              <a:rPr lang="zh-CN" altLang="en-US" dirty="0">
                <a:solidFill>
                  <a:srgbClr val="252525"/>
                </a:solidFill>
                <a:latin typeface="+mn-ea"/>
              </a:rPr>
              <a:t>具有</a:t>
            </a:r>
            <a:r>
              <a:rPr lang="en-US" altLang="zh-CN" dirty="0" smtClean="0">
                <a:solidFill>
                  <a:srgbClr val="252525"/>
                </a:solidFill>
                <a:latin typeface="+mn-ea"/>
              </a:rPr>
              <a:t>value</a:t>
            </a:r>
            <a:r>
              <a:rPr lang="zh-CN" altLang="en-US" dirty="0" smtClean="0">
                <a:solidFill>
                  <a:srgbClr val="252525"/>
                </a:solidFill>
                <a:latin typeface="+mn-ea"/>
              </a:rPr>
              <a:t>为</a:t>
            </a:r>
            <a:r>
              <a:rPr lang="en-US" altLang="zh-CN" dirty="0" smtClean="0">
                <a:solidFill>
                  <a:srgbClr val="252525"/>
                </a:solidFill>
                <a:latin typeface="+mn-ea"/>
              </a:rPr>
              <a:t>v</a:t>
            </a:r>
            <a:r>
              <a:rPr lang="zh-CN" altLang="en-US" dirty="0">
                <a:solidFill>
                  <a:srgbClr val="252525"/>
                </a:solidFill>
                <a:latin typeface="+mn-ea"/>
              </a:rPr>
              <a:t>的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提案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m</a:t>
            </a:r>
            <a:r>
              <a:rPr lang="zh-CN" altLang="en-US" dirty="0" smtClean="0">
                <a:solidFill>
                  <a:srgbClr val="252525"/>
                </a:solidFill>
                <a:latin typeface="+mn-ea"/>
              </a:rPr>
              <a:t>被选定，并且假如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提案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n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n=m+1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）</a:t>
            </a:r>
            <a:r>
              <a:rPr lang="zh-CN" altLang="en-US" dirty="0" smtClean="0">
                <a:solidFill>
                  <a:srgbClr val="252525"/>
                </a:solidFill>
                <a:latin typeface="+mn-ea"/>
              </a:rPr>
              <a:t>具有</a:t>
            </a:r>
            <a:r>
              <a:rPr lang="en-US" altLang="zh-CN" dirty="0" smtClean="0">
                <a:solidFill>
                  <a:srgbClr val="252525"/>
                </a:solidFill>
                <a:latin typeface="+mn-ea"/>
              </a:rPr>
              <a:t>value</a:t>
            </a:r>
            <a:r>
              <a:rPr lang="zh-CN" altLang="en-US" dirty="0" smtClean="0">
                <a:solidFill>
                  <a:srgbClr val="252525"/>
                </a:solidFill>
                <a:latin typeface="+mn-ea"/>
              </a:rPr>
              <a:t>为</a:t>
            </a:r>
            <a:r>
              <a:rPr lang="en-US" altLang="zh-CN" dirty="0" smtClean="0">
                <a:solidFill>
                  <a:srgbClr val="252525"/>
                </a:solidFill>
                <a:latin typeface="+mn-ea"/>
              </a:rPr>
              <a:t>w</a:t>
            </a:r>
            <a:r>
              <a:rPr lang="zh-CN" altLang="en-US" dirty="0">
                <a:solidFill>
                  <a:srgbClr val="252525"/>
                </a:solidFill>
                <a:latin typeface="+mn-ea"/>
              </a:rPr>
              <a:t>，根据</a:t>
            </a:r>
            <a:r>
              <a:rPr lang="en-US" altLang="zh-CN" dirty="0">
                <a:solidFill>
                  <a:srgbClr val="252525"/>
                </a:solidFill>
                <a:latin typeface="+mn-ea"/>
              </a:rPr>
              <a:t>P2c</a:t>
            </a:r>
            <a:r>
              <a:rPr lang="zh-CN" altLang="en-US" dirty="0">
                <a:solidFill>
                  <a:srgbClr val="252525"/>
                </a:solidFill>
                <a:latin typeface="+mn-ea"/>
              </a:rPr>
              <a:t>，则存在一个多数派</a:t>
            </a:r>
            <a:r>
              <a:rPr lang="en-US" altLang="zh-CN" dirty="0" smtClean="0">
                <a:solidFill>
                  <a:srgbClr val="252525"/>
                </a:solidFill>
                <a:latin typeface="+mn-ea"/>
              </a:rPr>
              <a:t>S1</a:t>
            </a:r>
            <a:r>
              <a:rPr lang="zh-CN" altLang="en-US" dirty="0" smtClean="0">
                <a:solidFill>
                  <a:srgbClr val="252525"/>
                </a:solidFill>
                <a:latin typeface="+mn-ea"/>
              </a:rPr>
              <a:t>，要么</a:t>
            </a:r>
            <a:r>
              <a:rPr lang="en-US" altLang="zh-CN" dirty="0" smtClean="0">
                <a:solidFill>
                  <a:srgbClr val="252525"/>
                </a:solidFill>
                <a:latin typeface="+mn-ea"/>
              </a:rPr>
              <a:t>S1</a:t>
            </a:r>
            <a:r>
              <a:rPr lang="zh-CN" altLang="en-US" dirty="0" smtClean="0">
                <a:solidFill>
                  <a:srgbClr val="252525"/>
                </a:solidFill>
                <a:latin typeface="+mn-ea"/>
              </a:rPr>
              <a:t>中</a:t>
            </a:r>
            <a:r>
              <a:rPr lang="zh-CN" altLang="en-US" dirty="0">
                <a:solidFill>
                  <a:srgbClr val="252525"/>
                </a:solidFill>
                <a:latin typeface="+mn-ea"/>
              </a:rPr>
              <a:t>没有人接受过编号小于</a:t>
            </a:r>
            <a:r>
              <a:rPr lang="en-US" altLang="zh-CN" dirty="0">
                <a:solidFill>
                  <a:srgbClr val="252525"/>
                </a:solidFill>
                <a:latin typeface="+mn-ea"/>
              </a:rPr>
              <a:t>n</a:t>
            </a:r>
            <a:r>
              <a:rPr lang="zh-CN" altLang="en-US" dirty="0" smtClean="0">
                <a:solidFill>
                  <a:srgbClr val="252525"/>
                </a:solidFill>
                <a:latin typeface="+mn-ea"/>
              </a:rPr>
              <a:t>的提案</a:t>
            </a:r>
            <a:r>
              <a:rPr lang="zh-CN" altLang="en-US" dirty="0">
                <a:solidFill>
                  <a:srgbClr val="252525"/>
                </a:solidFill>
                <a:latin typeface="+mn-ea"/>
              </a:rPr>
              <a:t>，</a:t>
            </a:r>
            <a:r>
              <a:rPr lang="zh-CN" altLang="en-US" dirty="0" smtClean="0">
                <a:solidFill>
                  <a:srgbClr val="252525"/>
                </a:solidFill>
                <a:latin typeface="+mn-ea"/>
              </a:rPr>
              <a:t>要么</a:t>
            </a:r>
            <a:r>
              <a:rPr lang="en-US" altLang="zh-CN" dirty="0" smtClean="0">
                <a:solidFill>
                  <a:srgbClr val="252525"/>
                </a:solidFill>
                <a:latin typeface="+mn-ea"/>
              </a:rPr>
              <a:t>S1</a:t>
            </a:r>
            <a:r>
              <a:rPr lang="zh-CN" altLang="en-US" dirty="0" smtClean="0">
                <a:solidFill>
                  <a:srgbClr val="252525"/>
                </a:solidFill>
                <a:latin typeface="+mn-ea"/>
              </a:rPr>
              <a:t>中已经接受过最大</a:t>
            </a:r>
            <a:r>
              <a:rPr lang="zh-CN" altLang="en-US" dirty="0">
                <a:solidFill>
                  <a:srgbClr val="252525"/>
                </a:solidFill>
                <a:latin typeface="+mn-ea"/>
              </a:rPr>
              <a:t>编号</a:t>
            </a:r>
            <a:r>
              <a:rPr lang="zh-CN" altLang="en-US" dirty="0" smtClean="0">
                <a:solidFill>
                  <a:srgbClr val="252525"/>
                </a:solidFill>
                <a:latin typeface="+mn-ea"/>
              </a:rPr>
              <a:t>的提案</a:t>
            </a:r>
            <a:r>
              <a:rPr lang="zh-CN" altLang="en-US" dirty="0">
                <a:solidFill>
                  <a:srgbClr val="252525"/>
                </a:solidFill>
                <a:latin typeface="+mn-ea"/>
              </a:rPr>
              <a:t>的</a:t>
            </a:r>
            <a:r>
              <a:rPr lang="en-US" altLang="zh-CN" dirty="0" smtClean="0">
                <a:solidFill>
                  <a:srgbClr val="252525"/>
                </a:solidFill>
                <a:latin typeface="+mn-ea"/>
              </a:rPr>
              <a:t>value</a:t>
            </a:r>
            <a:r>
              <a:rPr lang="zh-CN" altLang="en-US" dirty="0" smtClean="0">
                <a:solidFill>
                  <a:srgbClr val="252525"/>
                </a:solidFill>
                <a:latin typeface="+mn-ea"/>
              </a:rPr>
              <a:t>为</a:t>
            </a:r>
            <a:r>
              <a:rPr lang="en-US" altLang="zh-CN" dirty="0" smtClean="0">
                <a:solidFill>
                  <a:srgbClr val="252525"/>
                </a:solidFill>
                <a:latin typeface="+mn-ea"/>
              </a:rPr>
              <a:t>w</a:t>
            </a:r>
            <a:r>
              <a:rPr lang="zh-CN" altLang="en-US" dirty="0" smtClean="0">
                <a:solidFill>
                  <a:srgbClr val="252525"/>
                </a:solidFill>
                <a:latin typeface="+mn-ea"/>
              </a:rPr>
              <a:t>。</a:t>
            </a:r>
            <a:endParaRPr lang="en-US" altLang="zh-CN" dirty="0" smtClean="0">
              <a:solidFill>
                <a:srgbClr val="252525"/>
              </a:solidFill>
              <a:latin typeface="+mn-ea"/>
            </a:endParaRPr>
          </a:p>
          <a:p>
            <a:pPr algn="just" latinLnBrk="1"/>
            <a:endParaRPr lang="en-US" altLang="zh-CN" dirty="0" smtClean="0">
              <a:solidFill>
                <a:srgbClr val="252525"/>
              </a:solidFill>
              <a:latin typeface="+mn-ea"/>
            </a:endParaRPr>
          </a:p>
          <a:p>
            <a:pPr algn="just" latinLnBrk="1"/>
            <a:r>
              <a:rPr lang="en-US" altLang="zh-CN" dirty="0">
                <a:solidFill>
                  <a:srgbClr val="252525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rgbClr val="252525"/>
                </a:solidFill>
                <a:latin typeface="+mn-ea"/>
              </a:rPr>
              <a:t>     </a:t>
            </a:r>
            <a:r>
              <a:rPr lang="zh-CN" altLang="en-US" b="1" dirty="0" smtClean="0">
                <a:solidFill>
                  <a:srgbClr val="252525"/>
                </a:solidFill>
                <a:latin typeface="+mn-ea"/>
              </a:rPr>
              <a:t>由于</a:t>
            </a:r>
            <a:r>
              <a:rPr lang="en-US" altLang="zh-CN" b="1" dirty="0" smtClean="0">
                <a:solidFill>
                  <a:srgbClr val="252525"/>
                </a:solidFill>
                <a:latin typeface="+mn-ea"/>
              </a:rPr>
              <a:t>S1</a:t>
            </a:r>
            <a:r>
              <a:rPr lang="zh-CN" altLang="en-US" b="1" dirty="0" smtClean="0">
                <a:solidFill>
                  <a:srgbClr val="252525"/>
                </a:solidFill>
                <a:latin typeface="+mn-ea"/>
              </a:rPr>
              <a:t>和</a:t>
            </a:r>
            <a:r>
              <a:rPr lang="zh-CN" altLang="en-US" b="1" dirty="0">
                <a:solidFill>
                  <a:srgbClr val="252525"/>
                </a:solidFill>
                <a:latin typeface="+mn-ea"/>
              </a:rPr>
              <a:t>通过提案</a:t>
            </a:r>
            <a:r>
              <a:rPr lang="en-US" altLang="zh-CN" b="1" dirty="0">
                <a:solidFill>
                  <a:srgbClr val="252525"/>
                </a:solidFill>
                <a:latin typeface="+mn-ea"/>
              </a:rPr>
              <a:t>m</a:t>
            </a:r>
            <a:r>
              <a:rPr lang="zh-CN" altLang="en-US" b="1" dirty="0">
                <a:solidFill>
                  <a:srgbClr val="252525"/>
                </a:solidFill>
                <a:latin typeface="+mn-ea"/>
              </a:rPr>
              <a:t>时的</a:t>
            </a:r>
            <a:r>
              <a:rPr lang="zh-CN" altLang="en-US" b="1" dirty="0" smtClean="0">
                <a:solidFill>
                  <a:srgbClr val="252525"/>
                </a:solidFill>
                <a:latin typeface="+mn-ea"/>
              </a:rPr>
              <a:t>多数派</a:t>
            </a:r>
            <a:r>
              <a:rPr lang="en-US" altLang="zh-CN" b="1" dirty="0" smtClean="0">
                <a:solidFill>
                  <a:srgbClr val="252525"/>
                </a:solidFill>
                <a:latin typeface="+mn-ea"/>
              </a:rPr>
              <a:t>C</a:t>
            </a:r>
            <a:r>
              <a:rPr lang="zh-CN" altLang="en-US" b="1" dirty="0" smtClean="0">
                <a:solidFill>
                  <a:srgbClr val="252525"/>
                </a:solidFill>
                <a:latin typeface="+mn-ea"/>
              </a:rPr>
              <a:t>之间</a:t>
            </a:r>
            <a:r>
              <a:rPr lang="zh-CN" altLang="en-US" b="1" dirty="0">
                <a:solidFill>
                  <a:srgbClr val="252525"/>
                </a:solidFill>
                <a:latin typeface="+mn-ea"/>
              </a:rPr>
              <a:t>至少有一个公共</a:t>
            </a:r>
            <a:r>
              <a:rPr lang="zh-CN" altLang="en-US" b="1" dirty="0" smtClean="0">
                <a:solidFill>
                  <a:srgbClr val="252525"/>
                </a:solidFill>
                <a:latin typeface="+mn-ea"/>
              </a:rPr>
              <a:t>的</a:t>
            </a:r>
            <a:r>
              <a:rPr lang="en-US" altLang="zh-CN" b="1" dirty="0" smtClean="0">
                <a:solidFill>
                  <a:srgbClr val="252525"/>
                </a:solidFill>
                <a:latin typeface="+mn-ea"/>
              </a:rPr>
              <a:t>Acceptor</a:t>
            </a:r>
            <a:r>
              <a:rPr lang="zh-CN" altLang="en-US" dirty="0" smtClean="0">
                <a:solidFill>
                  <a:srgbClr val="252525"/>
                </a:solidFill>
                <a:latin typeface="+mn-ea"/>
              </a:rPr>
              <a:t>，以上</a:t>
            </a:r>
            <a:r>
              <a:rPr lang="zh-CN" altLang="en-US" dirty="0">
                <a:solidFill>
                  <a:srgbClr val="252525"/>
                </a:solidFill>
                <a:latin typeface="+mn-ea"/>
              </a:rPr>
              <a:t>两个条件都不成立</a:t>
            </a:r>
            <a:r>
              <a:rPr lang="zh-CN" altLang="en-US" dirty="0" smtClean="0">
                <a:solidFill>
                  <a:srgbClr val="252525"/>
                </a:solidFill>
                <a:latin typeface="+mn-ea"/>
              </a:rPr>
              <a:t>，证明</a:t>
            </a:r>
            <a:r>
              <a:rPr lang="zh-CN" altLang="en-US" dirty="0">
                <a:solidFill>
                  <a:srgbClr val="252525"/>
                </a:solidFill>
                <a:latin typeface="+mn-ea"/>
              </a:rPr>
              <a:t>了提案</a:t>
            </a:r>
            <a:r>
              <a:rPr lang="en-US" altLang="zh-CN" dirty="0">
                <a:solidFill>
                  <a:srgbClr val="252525"/>
                </a:solidFill>
                <a:latin typeface="+mn-ea"/>
              </a:rPr>
              <a:t>n</a:t>
            </a:r>
            <a:r>
              <a:rPr lang="zh-CN" altLang="en-US" dirty="0">
                <a:solidFill>
                  <a:srgbClr val="252525"/>
                </a:solidFill>
                <a:latin typeface="+mn-ea"/>
              </a:rPr>
              <a:t>必须具有</a:t>
            </a:r>
            <a:r>
              <a:rPr lang="en-US" altLang="zh-CN" dirty="0" smtClean="0">
                <a:solidFill>
                  <a:srgbClr val="252525"/>
                </a:solidFill>
                <a:latin typeface="+mn-ea"/>
              </a:rPr>
              <a:t>value</a:t>
            </a:r>
            <a:r>
              <a:rPr lang="zh-CN" altLang="en-US" dirty="0" smtClean="0">
                <a:solidFill>
                  <a:srgbClr val="252525"/>
                </a:solidFill>
                <a:latin typeface="+mn-ea"/>
              </a:rPr>
              <a:t>为</a:t>
            </a:r>
            <a:r>
              <a:rPr lang="en-US" altLang="zh-CN" dirty="0" smtClean="0">
                <a:solidFill>
                  <a:srgbClr val="252525"/>
                </a:solidFill>
                <a:latin typeface="+mn-ea"/>
              </a:rPr>
              <a:t>v</a:t>
            </a:r>
            <a:r>
              <a:rPr lang="zh-CN" altLang="en-US" dirty="0" smtClean="0">
                <a:solidFill>
                  <a:srgbClr val="252525"/>
                </a:solidFill>
                <a:latin typeface="+mn-ea"/>
              </a:rPr>
              <a:t>；</a:t>
            </a:r>
            <a:endParaRPr lang="zh-CN" altLang="en-US" dirty="0">
              <a:solidFill>
                <a:srgbClr val="252525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175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23850" y="2342866"/>
            <a:ext cx="806252" cy="14060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23850" y="4091593"/>
            <a:ext cx="806252" cy="14260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5" name="TextBox 3_1"/>
          <p:cNvSpPr txBox="1"/>
          <p:nvPr/>
        </p:nvSpPr>
        <p:spPr>
          <a:xfrm>
            <a:off x="404049" y="808059"/>
            <a:ext cx="2406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Paxos 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算法实现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6" name="Oval 4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323850" y="1343238"/>
            <a:ext cx="8477250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zh-CN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对</a:t>
            </a: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一个</a:t>
            </a:r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proposal</a:t>
            </a: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的提出和接受做一个系统的描述，这个过程分为请求和提出两个阶段。</a:t>
            </a:r>
          </a:p>
        </p:txBody>
      </p:sp>
      <p:sp>
        <p:nvSpPr>
          <p:cNvPr id="8" name="矩形 7"/>
          <p:cNvSpPr/>
          <p:nvPr/>
        </p:nvSpPr>
        <p:spPr>
          <a:xfrm>
            <a:off x="388401" y="2492105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请求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阶段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8401" y="447369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提出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阶段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31899" y="2340670"/>
            <a:ext cx="7658101" cy="14260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ts val="26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Proposers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选择一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个编号，并向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acceptors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的多数派发送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提案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prepare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请求（带编号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acceptor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收到后，如果它已经</a:t>
            </a:r>
            <a:r>
              <a:rPr lang="zh-CN" altLang="en-US" dirty="0"/>
              <a:t>接受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过编号小于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请求，则回应</a:t>
            </a:r>
            <a:r>
              <a:rPr lang="zh-CN" altLang="en-US" b="1" dirty="0">
                <a:solidFill>
                  <a:srgbClr val="FF0000"/>
                </a:solidFill>
              </a:rPr>
              <a:t>已接受最大编号的</a:t>
            </a:r>
            <a:r>
              <a:rPr lang="zh-CN" altLang="en-US" b="1" dirty="0" smtClean="0">
                <a:solidFill>
                  <a:srgbClr val="FF0000"/>
                </a:solidFill>
              </a:rPr>
              <a:t>提案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；如果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没有接受过任何编号小于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的提案，则不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带回。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并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不再接受小于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n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的提案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31900" y="4091593"/>
            <a:ext cx="7779898" cy="14260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ts val="26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如果</a:t>
            </a:r>
            <a:r>
              <a:rPr lang="en-US" altLang="zh-CN" dirty="0">
                <a:latin typeface="+mn-ea"/>
              </a:rPr>
              <a:t>Proposer</a:t>
            </a:r>
            <a:r>
              <a:rPr lang="zh-CN" altLang="en-US" dirty="0">
                <a:latin typeface="+mn-ea"/>
              </a:rPr>
              <a:t>收到</a:t>
            </a:r>
            <a:r>
              <a:rPr lang="zh-CN" altLang="en-US" dirty="0" smtClean="0">
                <a:latin typeface="+mn-ea"/>
              </a:rPr>
              <a:t>了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多数派</a:t>
            </a:r>
            <a:r>
              <a:rPr lang="zh-CN" altLang="en-US" dirty="0" smtClean="0">
                <a:latin typeface="+mn-ea"/>
              </a:rPr>
              <a:t>的回应，</a:t>
            </a:r>
            <a:r>
              <a:rPr lang="zh-CN" altLang="en-US" dirty="0">
                <a:latin typeface="+mn-ea"/>
              </a:rPr>
              <a:t>那么</a:t>
            </a:r>
            <a:r>
              <a:rPr lang="zh-CN" altLang="en-US" dirty="0" smtClean="0">
                <a:latin typeface="+mn-ea"/>
              </a:rPr>
              <a:t>它发出带有提案（</a:t>
            </a:r>
            <a:r>
              <a:rPr lang="en-US" altLang="zh-CN" dirty="0">
                <a:latin typeface="+mn-ea"/>
              </a:rPr>
              <a:t>proposal= =[</a:t>
            </a:r>
            <a:r>
              <a:rPr lang="en-US" altLang="zh-CN" dirty="0" err="1">
                <a:latin typeface="+mn-ea"/>
              </a:rPr>
              <a:t>n,v</a:t>
            </a:r>
            <a:r>
              <a:rPr lang="en-US" altLang="zh-CN" dirty="0">
                <a:latin typeface="+mn-ea"/>
              </a:rPr>
              <a:t>] </a:t>
            </a:r>
            <a:r>
              <a:rPr lang="zh-CN" altLang="en-US" dirty="0" smtClean="0">
                <a:latin typeface="+mn-ea"/>
              </a:rPr>
              <a:t>）的</a:t>
            </a:r>
            <a:r>
              <a:rPr lang="en-US" altLang="zh-CN" dirty="0" smtClean="0">
                <a:latin typeface="+mn-ea"/>
              </a:rPr>
              <a:t>accept</a:t>
            </a:r>
            <a:r>
              <a:rPr lang="zh-CN" altLang="en-US" dirty="0" smtClean="0">
                <a:latin typeface="+mn-ea"/>
              </a:rPr>
              <a:t>请求</a:t>
            </a:r>
            <a:r>
              <a:rPr lang="en-US" altLang="zh-CN" dirty="0" smtClean="0">
                <a:latin typeface="+mn-ea"/>
              </a:rPr>
              <a:t>【</a:t>
            </a:r>
            <a:r>
              <a:rPr lang="zh-CN" altLang="en-US" dirty="0">
                <a:latin typeface="+mn-ea"/>
              </a:rPr>
              <a:t>其中</a:t>
            </a:r>
            <a:r>
              <a:rPr lang="en-US" altLang="zh-CN" dirty="0">
                <a:latin typeface="+mn-ea"/>
              </a:rPr>
              <a:t>v</a:t>
            </a:r>
            <a:r>
              <a:rPr lang="zh-CN" altLang="en-US" dirty="0">
                <a:latin typeface="+mn-ea"/>
              </a:rPr>
              <a:t>是所有的回应中编号最大的提案的</a:t>
            </a:r>
            <a:r>
              <a:rPr lang="en-US" altLang="zh-CN" dirty="0" smtClean="0">
                <a:latin typeface="+mn-ea"/>
              </a:rPr>
              <a:t>v</a:t>
            </a:r>
            <a:r>
              <a:rPr lang="en-US" altLang="zh-CN" dirty="0">
                <a:latin typeface="+mn-ea"/>
              </a:rPr>
              <a:t> 】 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ts val="26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Acceptor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接收到一个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accept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请求，如果该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Acceptor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之前没有对任何编号大于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prepare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请求做过回应，则接受该提案。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8321" y="3249091"/>
            <a:ext cx="865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Verdana" panose="020B0604030504040204" pitchFamily="34" charset="0"/>
              </a:rPr>
              <a:t>Prepare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06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5" name="TextBox 3_1"/>
          <p:cNvSpPr txBox="1"/>
          <p:nvPr/>
        </p:nvSpPr>
        <p:spPr>
          <a:xfrm>
            <a:off x="404049" y="808059"/>
            <a:ext cx="2406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Paxos 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算法实现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6" name="Oval 4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1501590" y="1647450"/>
            <a:ext cx="6834886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latin typeface="+mn-ea"/>
              </a:rPr>
              <a:t>Acceptor</a:t>
            </a:r>
            <a:r>
              <a:rPr lang="zh-CN" altLang="en-US" b="1" dirty="0">
                <a:latin typeface="+mn-ea"/>
              </a:rPr>
              <a:t>可以忽略任何请求</a:t>
            </a:r>
            <a:r>
              <a:rPr lang="zh-CN" altLang="en-US" dirty="0">
                <a:latin typeface="+mn-ea"/>
              </a:rPr>
              <a:t>（包括</a:t>
            </a:r>
            <a:r>
              <a:rPr lang="en-US" altLang="zh-CN" dirty="0">
                <a:latin typeface="+mn-ea"/>
              </a:rPr>
              <a:t>Prepare</a:t>
            </a:r>
            <a:r>
              <a:rPr lang="zh-CN" altLang="en-US" dirty="0">
                <a:latin typeface="+mn-ea"/>
              </a:rPr>
              <a:t>请求和</a:t>
            </a:r>
            <a:r>
              <a:rPr lang="en-US" altLang="zh-CN" dirty="0">
                <a:latin typeface="+mn-ea"/>
              </a:rPr>
              <a:t>Accept</a:t>
            </a:r>
            <a:r>
              <a:rPr lang="zh-CN" altLang="en-US" dirty="0">
                <a:latin typeface="+mn-ea"/>
              </a:rPr>
              <a:t>请求）而不用担心破坏算法的</a:t>
            </a:r>
            <a:r>
              <a:rPr lang="zh-CN" altLang="en-US" b="1" dirty="0">
                <a:latin typeface="+mn-ea"/>
              </a:rPr>
              <a:t>安全性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因此</a:t>
            </a:r>
            <a:r>
              <a:rPr lang="zh-CN" altLang="en-US" dirty="0">
                <a:latin typeface="+mn-ea"/>
              </a:rPr>
              <a:t>，我们这里要讨论的是什么时候</a:t>
            </a:r>
            <a:r>
              <a:rPr lang="en-US" altLang="zh-CN" dirty="0">
                <a:latin typeface="+mn-ea"/>
              </a:rPr>
              <a:t>Acceptor</a:t>
            </a:r>
            <a:r>
              <a:rPr lang="zh-CN" altLang="en-US" dirty="0">
                <a:latin typeface="+mn-ea"/>
              </a:rPr>
              <a:t>可以响应一个请求</a:t>
            </a:r>
            <a:r>
              <a:rPr lang="zh-CN" altLang="en-US" dirty="0" smtClean="0">
                <a:latin typeface="+mn-ea"/>
              </a:rPr>
              <a:t>。</a:t>
            </a:r>
            <a:endParaRPr lang="zh-CN" altLang="en-US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01590" y="3284776"/>
            <a:ext cx="7333417" cy="75918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 p1a】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accepter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只要</a:t>
            </a:r>
            <a:r>
              <a:rPr lang="zh-CN" altLang="en-US" b="1" dirty="0" smtClean="0">
                <a:solidFill>
                  <a:srgbClr val="FF0000"/>
                </a:solidFill>
              </a:rPr>
              <a:t>尚未响应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过任何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编号大于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请求，则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接受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该提案。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15897" y="1647450"/>
            <a:ext cx="806252" cy="41790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00200" y="3083224"/>
            <a:ext cx="8828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</a:rPr>
              <a:t>Acceptor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17616" y="3341202"/>
            <a:ext cx="6561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接受算法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02285" y="4671712"/>
            <a:ext cx="51104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因此，一个</a:t>
            </a:r>
            <a:r>
              <a:rPr lang="en-US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Acceptor</a:t>
            </a:r>
            <a:r>
              <a:rPr lang="zh-CN" altLang="en-US" b="1" dirty="0">
                <a:solidFill>
                  <a:srgbClr val="333333"/>
                </a:solidFill>
                <a:latin typeface="Verdana" panose="020B0604030504040204" pitchFamily="34" charset="0"/>
              </a:rPr>
              <a:t>只需记住</a:t>
            </a:r>
            <a:r>
              <a:rPr lang="zh-CN" altLang="en-US" dirty="0" smtClean="0">
                <a:solidFill>
                  <a:srgbClr val="333333"/>
                </a:solidFill>
                <a:latin typeface="Verdana" panose="020B0604030504040204" pitchFamily="34" charset="0"/>
              </a:rPr>
              <a:t>：</a:t>
            </a:r>
            <a:endParaRPr lang="en-US" altLang="zh-CN" dirty="0" smtClean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dirty="0" smtClean="0">
                <a:solidFill>
                  <a:srgbClr val="333333"/>
                </a:solidFill>
                <a:latin typeface="Verdana" panose="020B0604030504040204" pitchFamily="34" charset="0"/>
              </a:rPr>
              <a:t>已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接受的编号最大的提案 </a:t>
            </a:r>
            <a:endParaRPr lang="en-US" altLang="zh-CN" dirty="0" smtClean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dirty="0" smtClean="0">
                <a:solidFill>
                  <a:srgbClr val="333333"/>
                </a:solidFill>
                <a:latin typeface="Verdana" panose="020B0604030504040204" pitchFamily="34" charset="0"/>
              </a:rPr>
              <a:t>已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响应的请求的最大编号。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50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7" y="711590"/>
            <a:ext cx="8391754" cy="541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6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latin typeface="+mn-ea"/>
              </a:rPr>
              <a:pPr/>
              <a:t>58</a:t>
            </a:fld>
            <a:endParaRPr lang="zh-CN" altLang="en-US" dirty="0"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 smtClean="0">
                <a:solidFill>
                  <a:schemeClr val="bg1"/>
                </a:solidFill>
                <a:latin typeface="+mn-ea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" y="794960"/>
            <a:ext cx="8974320" cy="50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0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99253" y="811034"/>
            <a:ext cx="401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Learner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获取被选定的</a:t>
            </a:r>
            <a:r>
              <a:rPr lang="en-US" altLang="zh-CN" sz="2400" b="1" dirty="0" smtClean="0">
                <a:solidFill>
                  <a:schemeClr val="accent6"/>
                </a:solidFill>
              </a:rPr>
              <a:t>value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3" y="1514375"/>
            <a:ext cx="8942783" cy="382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6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805912" y="1164212"/>
            <a:ext cx="5285220" cy="553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solidFill>
                  <a:schemeClr val="bg1"/>
                </a:solidFill>
                <a:latin typeface="+mn-ea"/>
              </a:rPr>
              <a:t>Chubby</a:t>
            </a:r>
            <a:r>
              <a:rPr lang="zh-CN" altLang="zh-CN" sz="2000" dirty="0">
                <a:solidFill>
                  <a:schemeClr val="bg1"/>
                </a:solidFill>
                <a:latin typeface="+mn-ea"/>
              </a:rPr>
              <a:t>解决分布式系统中数据一致性</a:t>
            </a:r>
            <a:r>
              <a:rPr lang="zh-CN" altLang="zh-CN" sz="2000" dirty="0" smtClean="0">
                <a:solidFill>
                  <a:schemeClr val="bg1"/>
                </a:solidFill>
                <a:latin typeface="+mn-ea"/>
              </a:rPr>
              <a:t>问题</a:t>
            </a:r>
            <a:r>
              <a:rPr lang="en-US" altLang="zh-CN" sz="2000" dirty="0" smtClean="0">
                <a:solidFill>
                  <a:schemeClr val="bg1"/>
                </a:solidFill>
                <a:latin typeface="+mn-ea"/>
              </a:rPr>
              <a:t>: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9435" y="96020"/>
            <a:ext cx="5178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Google</a:t>
            </a:r>
            <a:r>
              <a:rPr lang="zh-CN" altLang="en-US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云计算原理与应用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05912" y="1992956"/>
            <a:ext cx="2379179" cy="258532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提供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GFS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锁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服务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,</a:t>
            </a:r>
            <a:r>
              <a:rPr lang="zh-CN" altLang="zh-CN" dirty="0" smtClean="0">
                <a:solidFill>
                  <a:schemeClr val="bg1"/>
                </a:solidFill>
                <a:latin typeface="+mn-ea"/>
              </a:rPr>
              <a:t>选择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Master</a:t>
            </a:r>
            <a:r>
              <a:rPr lang="zh-CN" altLang="zh-CN" dirty="0" smtClean="0">
                <a:solidFill>
                  <a:schemeClr val="bg1"/>
                </a:solidFill>
                <a:latin typeface="+mn-ea"/>
              </a:rPr>
              <a:t>节点，记录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Master</a:t>
            </a:r>
            <a:r>
              <a:rPr lang="zh-CN" altLang="zh-CN" dirty="0" smtClean="0">
                <a:solidFill>
                  <a:schemeClr val="bg1"/>
                </a:solidFill>
                <a:latin typeface="+mn-ea"/>
              </a:rPr>
              <a:t>的相关描述信息，通过独立锁记录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Chunk Server</a:t>
            </a:r>
            <a:r>
              <a:rPr lang="zh-CN" altLang="zh-CN" dirty="0" smtClean="0">
                <a:solidFill>
                  <a:schemeClr val="bg1"/>
                </a:solidFill>
                <a:latin typeface="+mn-ea"/>
              </a:rPr>
              <a:t>的活动情况。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91132" y="1992956"/>
            <a:ext cx="2379179" cy="175432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chemeClr val="bg1"/>
                </a:solidFill>
              </a:rPr>
              <a:t>记录</a:t>
            </a:r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zh-CN" dirty="0">
                <a:solidFill>
                  <a:schemeClr val="bg1"/>
                </a:solidFill>
              </a:rPr>
              <a:t>的任务信息。还可以为第三方提供锁服务与文件存储。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399247" y="1992956"/>
            <a:ext cx="2477729" cy="216982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提供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BigTable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锁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服务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,</a:t>
            </a:r>
            <a:r>
              <a:rPr lang="zh-CN" altLang="zh-CN" dirty="0" smtClean="0">
                <a:solidFill>
                  <a:schemeClr val="bg1"/>
                </a:solidFill>
                <a:latin typeface="+mn-ea"/>
              </a:rPr>
              <a:t>记录</a:t>
            </a:r>
            <a:r>
              <a:rPr lang="zh-CN" altLang="zh-CN" dirty="0">
                <a:solidFill>
                  <a:schemeClr val="bg1"/>
                </a:solidFill>
                <a:latin typeface="+mn-ea"/>
              </a:rPr>
              <a:t>子表元信息（如子表文件信息、子表分配信息、子表服务器信息）。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2402285" y="6222797"/>
            <a:ext cx="2133600" cy="365125"/>
          </a:xfrm>
        </p:spPr>
        <p:txBody>
          <a:bodyPr/>
          <a:lstStyle/>
          <a:p>
            <a:r>
              <a:rPr lang="en-US" altLang="zh-CN" dirty="0" smtClean="0"/>
              <a:t>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594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>
            <a:off x="425648" y="1647825"/>
            <a:ext cx="4546402" cy="1685925"/>
          </a:xfrm>
          <a:custGeom>
            <a:avLst/>
            <a:gdLst>
              <a:gd name="connsiteX0" fmla="*/ 0 w 4248150"/>
              <a:gd name="connsiteY0" fmla="*/ 1676400 h 1685925"/>
              <a:gd name="connsiteX1" fmla="*/ 0 w 4248150"/>
              <a:gd name="connsiteY1" fmla="*/ 0 h 1685925"/>
              <a:gd name="connsiteX2" fmla="*/ 4248150 w 4248150"/>
              <a:gd name="connsiteY2" fmla="*/ 0 h 1685925"/>
              <a:gd name="connsiteX3" fmla="*/ 4248150 w 4248150"/>
              <a:gd name="connsiteY3" fmla="*/ 885825 h 1685925"/>
              <a:gd name="connsiteX4" fmla="*/ 2514600 w 4248150"/>
              <a:gd name="connsiteY4" fmla="*/ 1685925 h 1685925"/>
              <a:gd name="connsiteX5" fmla="*/ 0 w 4248150"/>
              <a:gd name="connsiteY5" fmla="*/ 1676400 h 168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8150" h="1685925">
                <a:moveTo>
                  <a:pt x="0" y="1676400"/>
                </a:moveTo>
                <a:lnTo>
                  <a:pt x="0" y="0"/>
                </a:lnTo>
                <a:lnTo>
                  <a:pt x="4248150" y="0"/>
                </a:lnTo>
                <a:lnTo>
                  <a:pt x="4248150" y="885825"/>
                </a:lnTo>
                <a:lnTo>
                  <a:pt x="2514600" y="1685925"/>
                </a:lnTo>
                <a:lnTo>
                  <a:pt x="0" y="1676400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grpSp>
        <p:nvGrpSpPr>
          <p:cNvPr id="39" name="组合 38"/>
          <p:cNvGrpSpPr/>
          <p:nvPr/>
        </p:nvGrpSpPr>
        <p:grpSpPr>
          <a:xfrm>
            <a:off x="2271842" y="1933347"/>
            <a:ext cx="6563283" cy="3899997"/>
            <a:chOff x="3459683" y="1896920"/>
            <a:chExt cx="6563283" cy="3899997"/>
          </a:xfrm>
        </p:grpSpPr>
        <p:grpSp>
          <p:nvGrpSpPr>
            <p:cNvPr id="6" name="组合 5"/>
            <p:cNvGrpSpPr/>
            <p:nvPr/>
          </p:nvGrpSpPr>
          <p:grpSpPr>
            <a:xfrm>
              <a:off x="6533025" y="1896920"/>
              <a:ext cx="607351" cy="936186"/>
              <a:chOff x="6575611" y="1581150"/>
              <a:chExt cx="1108815" cy="1709156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5611" y="1581150"/>
                <a:ext cx="1108815" cy="1709156"/>
              </a:xfrm>
              <a:prstGeom prst="rect">
                <a:avLst/>
              </a:prstGeom>
            </p:spPr>
          </p:pic>
          <p:sp>
            <p:nvSpPr>
              <p:cNvPr id="5" name="圆柱形 4"/>
              <p:cNvSpPr/>
              <p:nvPr/>
            </p:nvSpPr>
            <p:spPr>
              <a:xfrm>
                <a:off x="7211548" y="2705100"/>
                <a:ext cx="349250" cy="585206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380750" y="2757611"/>
              <a:ext cx="607351" cy="936186"/>
              <a:chOff x="6575611" y="1581150"/>
              <a:chExt cx="1108815" cy="1709156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5611" y="1581150"/>
                <a:ext cx="1108815" cy="1709156"/>
              </a:xfrm>
              <a:prstGeom prst="rect">
                <a:avLst/>
              </a:prstGeom>
            </p:spPr>
          </p:pic>
          <p:sp>
            <p:nvSpPr>
              <p:cNvPr id="16" name="圆柱形 15"/>
              <p:cNvSpPr/>
              <p:nvPr/>
            </p:nvSpPr>
            <p:spPr>
              <a:xfrm>
                <a:off x="7211548" y="2705100"/>
                <a:ext cx="349250" cy="585206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7380750" y="3938711"/>
              <a:ext cx="607351" cy="936186"/>
              <a:chOff x="6575611" y="1581150"/>
              <a:chExt cx="1108815" cy="1709156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5611" y="1581150"/>
                <a:ext cx="1108815" cy="1709156"/>
              </a:xfrm>
              <a:prstGeom prst="rect">
                <a:avLst/>
              </a:prstGeom>
            </p:spPr>
          </p:pic>
          <p:sp>
            <p:nvSpPr>
              <p:cNvPr id="19" name="圆柱形 18"/>
              <p:cNvSpPr/>
              <p:nvPr/>
            </p:nvSpPr>
            <p:spPr>
              <a:xfrm>
                <a:off x="7211548" y="2705100"/>
                <a:ext cx="349250" cy="585206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6533024" y="4860731"/>
              <a:ext cx="607351" cy="936186"/>
              <a:chOff x="6575611" y="1581150"/>
              <a:chExt cx="1108815" cy="1709156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5611" y="1581150"/>
                <a:ext cx="1108815" cy="1709156"/>
              </a:xfrm>
              <a:prstGeom prst="rect">
                <a:avLst/>
              </a:prstGeom>
            </p:spPr>
          </p:pic>
          <p:sp>
            <p:nvSpPr>
              <p:cNvPr id="22" name="圆柱形 21"/>
              <p:cNvSpPr/>
              <p:nvPr/>
            </p:nvSpPr>
            <p:spPr>
              <a:xfrm>
                <a:off x="7211548" y="2705100"/>
                <a:ext cx="349250" cy="585206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0" name="直接箭头连接符 9"/>
            <p:cNvCxnSpPr>
              <a:stCxn id="24" idx="3"/>
            </p:cNvCxnSpPr>
            <p:nvPr/>
          </p:nvCxnSpPr>
          <p:spPr>
            <a:xfrm flipV="1">
              <a:off x="4599567" y="2727546"/>
              <a:ext cx="1788533" cy="109811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26" idx="0"/>
            </p:cNvCxnSpPr>
            <p:nvPr/>
          </p:nvCxnSpPr>
          <p:spPr>
            <a:xfrm flipV="1">
              <a:off x="4598478" y="3373252"/>
              <a:ext cx="2541897" cy="52653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>
              <a:off x="4595516" y="4025824"/>
              <a:ext cx="2552962" cy="32636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>
              <a:off x="4572000" y="4133143"/>
              <a:ext cx="1824597" cy="99765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3992216" y="3357563"/>
              <a:ext cx="839623" cy="1008942"/>
              <a:chOff x="3992216" y="3357563"/>
              <a:chExt cx="839623" cy="1008942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2216" y="3357563"/>
                <a:ext cx="607351" cy="936186"/>
              </a:xfrm>
              <a:prstGeom prst="rect">
                <a:avLst/>
              </a:prstGeom>
            </p:spPr>
          </p:pic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5116" y="3899782"/>
                <a:ext cx="466723" cy="466723"/>
              </a:xfrm>
              <a:prstGeom prst="rect">
                <a:avLst/>
              </a:prstGeom>
            </p:spPr>
          </p:pic>
        </p:grpSp>
        <p:sp>
          <p:nvSpPr>
            <p:cNvPr id="38" name="文本框 37"/>
            <p:cNvSpPr txBox="1"/>
            <p:nvPr/>
          </p:nvSpPr>
          <p:spPr>
            <a:xfrm>
              <a:off x="7254059" y="2068456"/>
              <a:ext cx="1889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S2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</a:t>
              </a:r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Accepter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）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133025" y="2988231"/>
              <a:ext cx="1889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S3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</a:t>
              </a:r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Accepter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）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133025" y="4167520"/>
              <a:ext cx="1889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S4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</a:t>
              </a:r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Accepter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）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254059" y="5162143"/>
              <a:ext cx="1889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S5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</a:t>
              </a:r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Accepter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）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459683" y="4439928"/>
              <a:ext cx="1909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S1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</a:t>
              </a:r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Proposer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）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336319" y="2971677"/>
              <a:ext cx="1790427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Prepare Request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5282231" y="3532497"/>
              <a:ext cx="1790427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Prepare Request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281712" y="3890185"/>
              <a:ext cx="1790427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Prepare Request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336319" y="4498365"/>
              <a:ext cx="1790427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Prepare Request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524814" y="1645583"/>
            <a:ext cx="444723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选定编号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（假设第一个命令编号为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），向集合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database={s2, s3, s4, s5}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的一个多数派子集发送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Prepare Request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</a:p>
        </p:txBody>
      </p:sp>
      <p:sp>
        <p:nvSpPr>
          <p:cNvPr id="23" name="矩形 22"/>
          <p:cNvSpPr/>
          <p:nvPr/>
        </p:nvSpPr>
        <p:spPr>
          <a:xfrm>
            <a:off x="425648" y="1269724"/>
            <a:ext cx="1155502" cy="378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smtClean="0"/>
              <a:t> 步骤一</a:t>
            </a:r>
            <a:endParaRPr lang="zh-CN" altLang="en-US" b="1"/>
          </a:p>
        </p:txBody>
      </p:sp>
      <p:sp>
        <p:nvSpPr>
          <p:cNvPr id="48" name="TextBox 3_1"/>
          <p:cNvSpPr txBox="1"/>
          <p:nvPr/>
        </p:nvSpPr>
        <p:spPr>
          <a:xfrm>
            <a:off x="404049" y="80805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【</a:t>
            </a:r>
            <a:r>
              <a:rPr lang="zh-CN" altLang="en-US" sz="2400" b="1" dirty="0">
                <a:solidFill>
                  <a:schemeClr val="accent6"/>
                </a:solidFill>
              </a:rPr>
              <a:t>例</a:t>
            </a:r>
            <a:r>
              <a:rPr lang="en-US" altLang="zh-CN" sz="2400" b="1" dirty="0" smtClean="0">
                <a:solidFill>
                  <a:schemeClr val="accent6"/>
                </a:solidFill>
              </a:rPr>
              <a:t>】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49" name="Oval 4_1"/>
          <p:cNvSpPr/>
          <p:nvPr/>
        </p:nvSpPr>
        <p:spPr>
          <a:xfrm>
            <a:off x="298321" y="95436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0" name="矩形 49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24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 38"/>
          <p:cNvSpPr/>
          <p:nvPr/>
        </p:nvSpPr>
        <p:spPr>
          <a:xfrm>
            <a:off x="425648" y="1647825"/>
            <a:ext cx="4546402" cy="1685925"/>
          </a:xfrm>
          <a:custGeom>
            <a:avLst/>
            <a:gdLst>
              <a:gd name="connsiteX0" fmla="*/ 0 w 4248150"/>
              <a:gd name="connsiteY0" fmla="*/ 1676400 h 1685925"/>
              <a:gd name="connsiteX1" fmla="*/ 0 w 4248150"/>
              <a:gd name="connsiteY1" fmla="*/ 0 h 1685925"/>
              <a:gd name="connsiteX2" fmla="*/ 4248150 w 4248150"/>
              <a:gd name="connsiteY2" fmla="*/ 0 h 1685925"/>
              <a:gd name="connsiteX3" fmla="*/ 4248150 w 4248150"/>
              <a:gd name="connsiteY3" fmla="*/ 885825 h 1685925"/>
              <a:gd name="connsiteX4" fmla="*/ 2514600 w 4248150"/>
              <a:gd name="connsiteY4" fmla="*/ 1685925 h 1685925"/>
              <a:gd name="connsiteX5" fmla="*/ 0 w 4248150"/>
              <a:gd name="connsiteY5" fmla="*/ 1676400 h 168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8150" h="1685925">
                <a:moveTo>
                  <a:pt x="0" y="1676400"/>
                </a:moveTo>
                <a:lnTo>
                  <a:pt x="0" y="0"/>
                </a:lnTo>
                <a:lnTo>
                  <a:pt x="4248150" y="0"/>
                </a:lnTo>
                <a:lnTo>
                  <a:pt x="4248150" y="885825"/>
                </a:lnTo>
                <a:lnTo>
                  <a:pt x="2514600" y="1685925"/>
                </a:lnTo>
                <a:lnTo>
                  <a:pt x="0" y="1676400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2580717" y="1922998"/>
            <a:ext cx="6563283" cy="3899997"/>
            <a:chOff x="3459683" y="1896920"/>
            <a:chExt cx="6563283" cy="3899997"/>
          </a:xfrm>
        </p:grpSpPr>
        <p:grpSp>
          <p:nvGrpSpPr>
            <p:cNvPr id="10" name="组合 9"/>
            <p:cNvGrpSpPr/>
            <p:nvPr/>
          </p:nvGrpSpPr>
          <p:grpSpPr>
            <a:xfrm>
              <a:off x="6533025" y="1896920"/>
              <a:ext cx="607351" cy="936186"/>
              <a:chOff x="6575611" y="1581150"/>
              <a:chExt cx="1108815" cy="1709156"/>
            </a:xfrm>
          </p:grpSpPr>
          <p:pic>
            <p:nvPicPr>
              <p:cNvPr id="36" name="图片 3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5611" y="1581150"/>
                <a:ext cx="1108815" cy="1709156"/>
              </a:xfrm>
              <a:prstGeom prst="rect">
                <a:avLst/>
              </a:prstGeom>
            </p:spPr>
          </p:pic>
          <p:sp>
            <p:nvSpPr>
              <p:cNvPr id="37" name="圆柱形 36"/>
              <p:cNvSpPr/>
              <p:nvPr/>
            </p:nvSpPr>
            <p:spPr>
              <a:xfrm>
                <a:off x="7211548" y="2705100"/>
                <a:ext cx="349250" cy="585206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380750" y="2757611"/>
              <a:ext cx="607351" cy="936186"/>
              <a:chOff x="6575611" y="1581150"/>
              <a:chExt cx="1108815" cy="1709156"/>
            </a:xfrm>
          </p:grpSpPr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5611" y="1581150"/>
                <a:ext cx="1108815" cy="1709156"/>
              </a:xfrm>
              <a:prstGeom prst="rect">
                <a:avLst/>
              </a:prstGeom>
            </p:spPr>
          </p:pic>
          <p:sp>
            <p:nvSpPr>
              <p:cNvPr id="35" name="圆柱形 34"/>
              <p:cNvSpPr/>
              <p:nvPr/>
            </p:nvSpPr>
            <p:spPr>
              <a:xfrm>
                <a:off x="7211548" y="2705100"/>
                <a:ext cx="349250" cy="585206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7380750" y="3938711"/>
              <a:ext cx="607351" cy="936186"/>
              <a:chOff x="6575611" y="1581150"/>
              <a:chExt cx="1108815" cy="1709156"/>
            </a:xfrm>
          </p:grpSpPr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5611" y="1581150"/>
                <a:ext cx="1108815" cy="1709156"/>
              </a:xfrm>
              <a:prstGeom prst="rect">
                <a:avLst/>
              </a:prstGeom>
            </p:spPr>
          </p:pic>
          <p:sp>
            <p:nvSpPr>
              <p:cNvPr id="33" name="圆柱形 32"/>
              <p:cNvSpPr/>
              <p:nvPr/>
            </p:nvSpPr>
            <p:spPr>
              <a:xfrm>
                <a:off x="7211548" y="2705100"/>
                <a:ext cx="349250" cy="585206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6533024" y="4860731"/>
              <a:ext cx="607351" cy="936186"/>
              <a:chOff x="6575611" y="1581150"/>
              <a:chExt cx="1108815" cy="1709156"/>
            </a:xfrm>
          </p:grpSpPr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5611" y="1581150"/>
                <a:ext cx="1108815" cy="1709156"/>
              </a:xfrm>
              <a:prstGeom prst="rect">
                <a:avLst/>
              </a:prstGeom>
            </p:spPr>
          </p:pic>
          <p:sp>
            <p:nvSpPr>
              <p:cNvPr id="31" name="圆柱形 30"/>
              <p:cNvSpPr/>
              <p:nvPr/>
            </p:nvSpPr>
            <p:spPr>
              <a:xfrm>
                <a:off x="7211548" y="2705100"/>
                <a:ext cx="349250" cy="585206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4" name="直接箭头连接符 13"/>
            <p:cNvCxnSpPr>
              <a:stCxn id="28" idx="3"/>
            </p:cNvCxnSpPr>
            <p:nvPr/>
          </p:nvCxnSpPr>
          <p:spPr>
            <a:xfrm flipV="1">
              <a:off x="4599567" y="2727546"/>
              <a:ext cx="1788533" cy="109811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29" idx="0"/>
            </p:cNvCxnSpPr>
            <p:nvPr/>
          </p:nvCxnSpPr>
          <p:spPr>
            <a:xfrm flipV="1">
              <a:off x="4598478" y="3373252"/>
              <a:ext cx="2541897" cy="52653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4915707" y="4133143"/>
              <a:ext cx="2232771" cy="21904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4915707" y="4293749"/>
              <a:ext cx="1480890" cy="83705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/>
            <p:cNvGrpSpPr/>
            <p:nvPr/>
          </p:nvGrpSpPr>
          <p:grpSpPr>
            <a:xfrm>
              <a:off x="3992216" y="3357563"/>
              <a:ext cx="839623" cy="1008942"/>
              <a:chOff x="3992216" y="3357563"/>
              <a:chExt cx="839623" cy="1008942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2216" y="3357563"/>
                <a:ext cx="607351" cy="936186"/>
              </a:xfrm>
              <a:prstGeom prst="rect">
                <a:avLst/>
              </a:prstGeom>
            </p:spPr>
          </p:pic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5116" y="3899782"/>
                <a:ext cx="466723" cy="466723"/>
              </a:xfrm>
              <a:prstGeom prst="rect">
                <a:avLst/>
              </a:prstGeom>
            </p:spPr>
          </p:pic>
        </p:grpSp>
        <p:sp>
          <p:nvSpPr>
            <p:cNvPr id="19" name="文本框 18"/>
            <p:cNvSpPr txBox="1"/>
            <p:nvPr/>
          </p:nvSpPr>
          <p:spPr>
            <a:xfrm>
              <a:off x="7254059" y="2068456"/>
              <a:ext cx="1889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S2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</a:t>
              </a:r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Accepter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）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133025" y="2988231"/>
              <a:ext cx="1889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S3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</a:t>
              </a:r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Accepter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）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133025" y="4167520"/>
              <a:ext cx="1889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S4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</a:t>
              </a:r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Accepter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）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254059" y="5162143"/>
              <a:ext cx="1889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S5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</a:t>
              </a:r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Accepter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）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459683" y="4439928"/>
              <a:ext cx="1909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S1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</a:t>
              </a:r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Proposer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）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336319" y="2971677"/>
              <a:ext cx="1889300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Promise Proposal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282231" y="3532497"/>
              <a:ext cx="1889300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Promise Proposal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281712" y="3890185"/>
              <a:ext cx="1889300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Promise Proposal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336319" y="4498365"/>
              <a:ext cx="1889300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Promise Proposal</a:t>
              </a:r>
            </a:p>
          </p:txBody>
        </p:sp>
      </p:grpSp>
      <p:sp>
        <p:nvSpPr>
          <p:cNvPr id="38" name="矩形 37"/>
          <p:cNvSpPr/>
          <p:nvPr/>
        </p:nvSpPr>
        <p:spPr>
          <a:xfrm>
            <a:off x="425648" y="1269724"/>
            <a:ext cx="1155502" cy="378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smtClean="0"/>
              <a:t> 步骤二</a:t>
            </a:r>
            <a:endParaRPr lang="zh-CN" altLang="en-US" b="1"/>
          </a:p>
        </p:txBody>
      </p:sp>
      <p:sp>
        <p:nvSpPr>
          <p:cNvPr id="3" name="矩形 2"/>
          <p:cNvSpPr/>
          <p:nvPr/>
        </p:nvSpPr>
        <p:spPr>
          <a:xfrm>
            <a:off x="361983" y="1738332"/>
            <a:ext cx="48920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如果通信顺利，所有的多数派都收到了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PR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8812" y="2047147"/>
            <a:ext cx="403393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如果通信部分失败导致接受到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PR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的节点不构成多数派则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S1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重复步骤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PR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编号递增）</a:t>
            </a:r>
          </a:p>
        </p:txBody>
      </p:sp>
      <p:sp>
        <p:nvSpPr>
          <p:cNvPr id="43" name="矩形 42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41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242" y="2435552"/>
            <a:ext cx="5435124" cy="3623416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61983" y="1796392"/>
            <a:ext cx="539788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6"/>
                </a:solidFill>
              </a:rPr>
              <a:t>S1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接收到多数派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的回应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b="1" dirty="0">
                <a:solidFill>
                  <a:schemeClr val="accent6"/>
                </a:solidFill>
              </a:rPr>
              <a:t> Promise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向集合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发出带有第一个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命令（这里的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命令就是之前的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）的</a:t>
            </a:r>
            <a:r>
              <a:rPr lang="en-US" altLang="zh-CN" b="1" dirty="0">
                <a:solidFill>
                  <a:schemeClr val="accent6"/>
                </a:solidFill>
              </a:rPr>
              <a:t>Proposal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，编号为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1【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因为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Promise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没有带回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Proposal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，所以这里的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命令没有限制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5648" y="1269724"/>
            <a:ext cx="1155502" cy="378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smtClean="0"/>
              <a:t> 步骤三</a:t>
            </a:r>
            <a:endParaRPr lang="zh-CN" altLang="en-US" b="1"/>
          </a:p>
        </p:txBody>
      </p:sp>
      <p:sp>
        <p:nvSpPr>
          <p:cNvPr id="12" name="矩形 11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857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2448854" y="1902232"/>
            <a:ext cx="6563283" cy="3899997"/>
            <a:chOff x="3459683" y="1896920"/>
            <a:chExt cx="6563283" cy="3899997"/>
          </a:xfrm>
        </p:grpSpPr>
        <p:grpSp>
          <p:nvGrpSpPr>
            <p:cNvPr id="10" name="组合 9"/>
            <p:cNvGrpSpPr/>
            <p:nvPr/>
          </p:nvGrpSpPr>
          <p:grpSpPr>
            <a:xfrm>
              <a:off x="6533025" y="1896920"/>
              <a:ext cx="607351" cy="936186"/>
              <a:chOff x="6575611" y="1581150"/>
              <a:chExt cx="1108815" cy="1709156"/>
            </a:xfrm>
          </p:grpSpPr>
          <p:pic>
            <p:nvPicPr>
              <p:cNvPr id="36" name="图片 3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5611" y="1581150"/>
                <a:ext cx="1108815" cy="1709156"/>
              </a:xfrm>
              <a:prstGeom prst="rect">
                <a:avLst/>
              </a:prstGeom>
            </p:spPr>
          </p:pic>
          <p:sp>
            <p:nvSpPr>
              <p:cNvPr id="37" name="圆柱形 36"/>
              <p:cNvSpPr/>
              <p:nvPr/>
            </p:nvSpPr>
            <p:spPr>
              <a:xfrm>
                <a:off x="7211548" y="2705100"/>
                <a:ext cx="349250" cy="585206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380750" y="2757611"/>
              <a:ext cx="607351" cy="936186"/>
              <a:chOff x="6575611" y="1581150"/>
              <a:chExt cx="1108815" cy="1709156"/>
            </a:xfrm>
          </p:grpSpPr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5611" y="1581150"/>
                <a:ext cx="1108815" cy="1709156"/>
              </a:xfrm>
              <a:prstGeom prst="rect">
                <a:avLst/>
              </a:prstGeom>
            </p:spPr>
          </p:pic>
          <p:sp>
            <p:nvSpPr>
              <p:cNvPr id="35" name="圆柱形 34"/>
              <p:cNvSpPr/>
              <p:nvPr/>
            </p:nvSpPr>
            <p:spPr>
              <a:xfrm>
                <a:off x="7211548" y="2705100"/>
                <a:ext cx="349250" cy="585206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7380750" y="3938711"/>
              <a:ext cx="607351" cy="936186"/>
              <a:chOff x="6575611" y="1581150"/>
              <a:chExt cx="1108815" cy="1709156"/>
            </a:xfrm>
          </p:grpSpPr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5611" y="1581150"/>
                <a:ext cx="1108815" cy="1709156"/>
              </a:xfrm>
              <a:prstGeom prst="rect">
                <a:avLst/>
              </a:prstGeom>
            </p:spPr>
          </p:pic>
          <p:sp>
            <p:nvSpPr>
              <p:cNvPr id="33" name="圆柱形 32"/>
              <p:cNvSpPr/>
              <p:nvPr/>
            </p:nvSpPr>
            <p:spPr>
              <a:xfrm>
                <a:off x="7211548" y="2705100"/>
                <a:ext cx="349250" cy="585206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6533024" y="4860731"/>
              <a:ext cx="607351" cy="936186"/>
              <a:chOff x="6575611" y="1581150"/>
              <a:chExt cx="1108815" cy="1709156"/>
            </a:xfrm>
          </p:grpSpPr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5611" y="1581150"/>
                <a:ext cx="1108815" cy="1709156"/>
              </a:xfrm>
              <a:prstGeom prst="rect">
                <a:avLst/>
              </a:prstGeom>
            </p:spPr>
          </p:pic>
          <p:sp>
            <p:nvSpPr>
              <p:cNvPr id="31" name="圆柱形 30"/>
              <p:cNvSpPr/>
              <p:nvPr/>
            </p:nvSpPr>
            <p:spPr>
              <a:xfrm>
                <a:off x="7211548" y="2705100"/>
                <a:ext cx="349250" cy="585206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4" name="直接箭头连接符 13"/>
            <p:cNvCxnSpPr>
              <a:stCxn id="28" idx="3"/>
            </p:cNvCxnSpPr>
            <p:nvPr/>
          </p:nvCxnSpPr>
          <p:spPr>
            <a:xfrm flipV="1">
              <a:off x="4599567" y="2727546"/>
              <a:ext cx="1788533" cy="109811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29" idx="0"/>
            </p:cNvCxnSpPr>
            <p:nvPr/>
          </p:nvCxnSpPr>
          <p:spPr>
            <a:xfrm flipV="1">
              <a:off x="4598478" y="3373252"/>
              <a:ext cx="2541897" cy="52653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4595516" y="4025824"/>
              <a:ext cx="2552962" cy="32636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4572000" y="4133143"/>
              <a:ext cx="1824597" cy="99765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/>
            <p:cNvGrpSpPr/>
            <p:nvPr/>
          </p:nvGrpSpPr>
          <p:grpSpPr>
            <a:xfrm>
              <a:off x="3992216" y="3357563"/>
              <a:ext cx="839623" cy="1008942"/>
              <a:chOff x="3992216" y="3357563"/>
              <a:chExt cx="839623" cy="1008942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2216" y="3357563"/>
                <a:ext cx="607351" cy="936186"/>
              </a:xfrm>
              <a:prstGeom prst="rect">
                <a:avLst/>
              </a:prstGeom>
            </p:spPr>
          </p:pic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5116" y="3899782"/>
                <a:ext cx="466723" cy="466723"/>
              </a:xfrm>
              <a:prstGeom prst="rect">
                <a:avLst/>
              </a:prstGeom>
            </p:spPr>
          </p:pic>
        </p:grpSp>
        <p:sp>
          <p:nvSpPr>
            <p:cNvPr id="19" name="文本框 18"/>
            <p:cNvSpPr txBox="1"/>
            <p:nvPr/>
          </p:nvSpPr>
          <p:spPr>
            <a:xfrm>
              <a:off x="7254059" y="2068456"/>
              <a:ext cx="1889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S2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</a:t>
              </a:r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Accepter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）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133025" y="2988231"/>
              <a:ext cx="1889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S3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</a:t>
              </a:r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Accepter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）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133025" y="4167520"/>
              <a:ext cx="1889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S4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</a:t>
              </a:r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Accepter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）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254059" y="5162143"/>
              <a:ext cx="1889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S5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</a:t>
              </a:r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Accepter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）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459683" y="4439928"/>
              <a:ext cx="1909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S1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</a:t>
              </a:r>
              <a:r>
                <a:rPr lang="en-US" altLang="zh-CN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Proposer</a:t>
              </a:r>
              <a:r>
                <a:rPr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）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312477" y="2999006"/>
              <a:ext cx="575799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SQL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312478" y="3503424"/>
              <a:ext cx="575799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SQL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324824" y="3991296"/>
              <a:ext cx="575799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SQL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321591" y="4478228"/>
              <a:ext cx="575799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SQL</a:t>
              </a:r>
            </a:p>
          </p:txBody>
        </p:sp>
      </p:grpSp>
      <p:sp>
        <p:nvSpPr>
          <p:cNvPr id="38" name="任意多边形 37"/>
          <p:cNvSpPr/>
          <p:nvPr/>
        </p:nvSpPr>
        <p:spPr>
          <a:xfrm>
            <a:off x="425648" y="1647825"/>
            <a:ext cx="4546402" cy="1685925"/>
          </a:xfrm>
          <a:custGeom>
            <a:avLst/>
            <a:gdLst>
              <a:gd name="connsiteX0" fmla="*/ 0 w 4248150"/>
              <a:gd name="connsiteY0" fmla="*/ 1676400 h 1685925"/>
              <a:gd name="connsiteX1" fmla="*/ 0 w 4248150"/>
              <a:gd name="connsiteY1" fmla="*/ 0 h 1685925"/>
              <a:gd name="connsiteX2" fmla="*/ 4248150 w 4248150"/>
              <a:gd name="connsiteY2" fmla="*/ 0 h 1685925"/>
              <a:gd name="connsiteX3" fmla="*/ 4248150 w 4248150"/>
              <a:gd name="connsiteY3" fmla="*/ 885825 h 1685925"/>
              <a:gd name="connsiteX4" fmla="*/ 2514600 w 4248150"/>
              <a:gd name="connsiteY4" fmla="*/ 1685925 h 1685925"/>
              <a:gd name="connsiteX5" fmla="*/ 0 w 4248150"/>
              <a:gd name="connsiteY5" fmla="*/ 1676400 h 168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8150" h="1685925">
                <a:moveTo>
                  <a:pt x="0" y="1676400"/>
                </a:moveTo>
                <a:lnTo>
                  <a:pt x="0" y="0"/>
                </a:lnTo>
                <a:lnTo>
                  <a:pt x="4248150" y="0"/>
                </a:lnTo>
                <a:lnTo>
                  <a:pt x="4248150" y="885825"/>
                </a:lnTo>
                <a:lnTo>
                  <a:pt x="2514600" y="1685925"/>
                </a:lnTo>
                <a:lnTo>
                  <a:pt x="0" y="1676400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425648" y="1269724"/>
            <a:ext cx="1155502" cy="378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smtClean="0"/>
              <a:t> 步骤四</a:t>
            </a:r>
            <a:endParaRPr lang="zh-CN" altLang="en-US" b="1"/>
          </a:p>
        </p:txBody>
      </p:sp>
      <p:sp>
        <p:nvSpPr>
          <p:cNvPr id="4" name="矩形 3"/>
          <p:cNvSpPr/>
          <p:nvPr/>
        </p:nvSpPr>
        <p:spPr>
          <a:xfrm>
            <a:off x="425648" y="173076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通信顺利</a:t>
            </a:r>
          </a:p>
        </p:txBody>
      </p:sp>
      <p:sp>
        <p:nvSpPr>
          <p:cNvPr id="8" name="矩形 7"/>
          <p:cNvSpPr/>
          <p:nvPr/>
        </p:nvSpPr>
        <p:spPr>
          <a:xfrm>
            <a:off x="3701462" y="173076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决议产生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811043" y="1730764"/>
            <a:ext cx="1611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接收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Proposal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5648" y="249078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通信失败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639801" y="222432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构成多数派</a:t>
            </a:r>
          </a:p>
        </p:txBody>
      </p:sp>
      <p:sp>
        <p:nvSpPr>
          <p:cNvPr id="43" name="矩形 42"/>
          <p:cNvSpPr/>
          <p:nvPr/>
        </p:nvSpPr>
        <p:spPr>
          <a:xfrm>
            <a:off x="3050534" y="250068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决议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不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产生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630713" y="282366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不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构成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多数派</a:t>
            </a:r>
          </a:p>
        </p:txBody>
      </p:sp>
      <p:cxnSp>
        <p:nvCxnSpPr>
          <p:cNvPr id="46" name="直接箭头连接符 45"/>
          <p:cNvCxnSpPr/>
          <p:nvPr/>
        </p:nvCxnSpPr>
        <p:spPr>
          <a:xfrm>
            <a:off x="1462147" y="1915430"/>
            <a:ext cx="23800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3481942" y="1915430"/>
            <a:ext cx="23800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1462147" y="2443100"/>
            <a:ext cx="238006" cy="21420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1462147" y="2714790"/>
            <a:ext cx="238006" cy="22187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2952842" y="2100096"/>
            <a:ext cx="903494" cy="27892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3144307" y="2814546"/>
            <a:ext cx="238006" cy="21420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114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158797"/>
            <a:ext cx="6096000" cy="4064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64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61984" y="1738018"/>
            <a:ext cx="86345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重复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以上操作，注意</a:t>
            </a:r>
            <a:r>
              <a:rPr lang="en-US" altLang="zh-CN" b="1" dirty="0">
                <a:solidFill>
                  <a:schemeClr val="accent6"/>
                </a:solidFill>
              </a:rPr>
              <a:t>Proposal</a:t>
            </a:r>
            <a:r>
              <a:rPr lang="zh-CN" altLang="en-US" b="1" dirty="0">
                <a:solidFill>
                  <a:schemeClr val="accent6"/>
                </a:solidFill>
              </a:rPr>
              <a:t>、</a:t>
            </a:r>
            <a:r>
              <a:rPr lang="en-US" altLang="zh-CN" b="1" dirty="0">
                <a:solidFill>
                  <a:schemeClr val="accent6"/>
                </a:solidFill>
              </a:rPr>
              <a:t>Prepare</a:t>
            </a:r>
            <a:r>
              <a:rPr lang="zh-CN" altLang="en-US" b="1" dirty="0">
                <a:solidFill>
                  <a:schemeClr val="accent6"/>
                </a:solidFill>
              </a:rPr>
              <a:t>以及</a:t>
            </a:r>
            <a:r>
              <a:rPr lang="en-US" altLang="zh-CN" b="1" dirty="0">
                <a:solidFill>
                  <a:schemeClr val="accent6"/>
                </a:solidFill>
              </a:rPr>
              <a:t>Promise</a:t>
            </a:r>
            <a:r>
              <a:rPr lang="zh-CN" altLang="en-US" b="1" dirty="0">
                <a:solidFill>
                  <a:schemeClr val="accent6"/>
                </a:solidFill>
              </a:rPr>
              <a:t>的编号递增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，以及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Promise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根据情况带回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Proposal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</p:txBody>
      </p:sp>
      <p:sp>
        <p:nvSpPr>
          <p:cNvPr id="4" name="Rectangle 2_1"/>
          <p:cNvSpPr/>
          <p:nvPr/>
        </p:nvSpPr>
        <p:spPr>
          <a:xfrm>
            <a:off x="199435" y="96020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5648" y="1269724"/>
            <a:ext cx="1155502" cy="378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smtClean="0"/>
              <a:t> 步骤</a:t>
            </a:r>
            <a:r>
              <a:rPr lang="zh-CN" altLang="en-US" b="1"/>
              <a:t>五</a:t>
            </a:r>
          </a:p>
        </p:txBody>
      </p:sp>
    </p:spTree>
    <p:extLst>
      <p:ext uri="{BB962C8B-B14F-4D97-AF65-F5344CB8AC3E}">
        <p14:creationId xmlns:p14="http://schemas.microsoft.com/office/powerpoint/2010/main" val="20146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65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99253" y="811034"/>
            <a:ext cx="3103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2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、</a:t>
            </a:r>
            <a:r>
              <a:rPr lang="en-US" altLang="zh-CN" sz="2400" b="1" dirty="0" smtClean="0">
                <a:solidFill>
                  <a:schemeClr val="accent6"/>
                </a:solidFill>
              </a:rPr>
              <a:t>Chubby</a:t>
            </a:r>
            <a:r>
              <a:rPr lang="zh-CN" altLang="en-US" sz="2400" b="1" dirty="0">
                <a:solidFill>
                  <a:schemeClr val="accent6"/>
                </a:solidFill>
              </a:rPr>
              <a:t>系统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设计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矩形 30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 Box 7"/>
          <p:cNvSpPr txBox="1">
            <a:spLocks noChangeArrowheads="1"/>
          </p:cNvSpPr>
          <p:nvPr/>
        </p:nvSpPr>
        <p:spPr bwMode="gray">
          <a:xfrm>
            <a:off x="6648" y="2840038"/>
            <a:ext cx="461665" cy="22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eaVert" anchorCtr="1">
            <a:spAutoFit/>
          </a:bodyPr>
          <a:lstStyle>
            <a:lvl1pPr marL="171450" indent="-1714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1800" b="1">
                <a:solidFill>
                  <a:schemeClr val="tx1"/>
                </a:solidFill>
                <a:latin typeface="+mn-ea"/>
              </a:rPr>
              <a:t>系统设计目标</a:t>
            </a:r>
          </a:p>
        </p:txBody>
      </p:sp>
      <p:sp>
        <p:nvSpPr>
          <p:cNvPr id="50" name="TextBox 4"/>
          <p:cNvSpPr txBox="1">
            <a:spLocks noChangeArrowheads="1"/>
          </p:cNvSpPr>
          <p:nvPr/>
        </p:nvSpPr>
        <p:spPr bwMode="auto">
          <a:xfrm>
            <a:off x="653664" y="1627907"/>
            <a:ext cx="849033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+mn-ea"/>
              </a:rPr>
              <a:t>1</a:t>
            </a:r>
            <a:r>
              <a:rPr lang="zh-CN" altLang="en-US" sz="1800" dirty="0" smtClean="0">
                <a:solidFill>
                  <a:schemeClr val="tx1"/>
                </a:solidFill>
                <a:latin typeface="+mn-ea"/>
              </a:rPr>
              <a:t>、高</a:t>
            </a: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可用性和高</a:t>
            </a:r>
            <a:r>
              <a:rPr lang="zh-CN" altLang="en-US" sz="1800" dirty="0" smtClean="0">
                <a:solidFill>
                  <a:schemeClr val="tx1"/>
                </a:solidFill>
                <a:latin typeface="+mn-ea"/>
              </a:rPr>
              <a:t>可靠性</a:t>
            </a:r>
            <a:r>
              <a:rPr lang="en-US" altLang="zh-CN" sz="1800" dirty="0" smtClean="0">
                <a:solidFill>
                  <a:schemeClr val="tx1"/>
                </a:solidFill>
                <a:latin typeface="+mn-ea"/>
              </a:rPr>
              <a:t>:</a:t>
            </a:r>
            <a:r>
              <a:rPr lang="zh-CN" altLang="en-US" sz="1800" dirty="0" smtClean="0">
                <a:solidFill>
                  <a:schemeClr val="tx1"/>
                </a:solidFill>
                <a:latin typeface="+mn-ea"/>
              </a:rPr>
              <a:t>首要</a:t>
            </a: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目标，在保证这一目标的基础上再考虑系统的吞吐量和存储能力 </a:t>
            </a:r>
          </a:p>
        </p:txBody>
      </p:sp>
      <p:sp>
        <p:nvSpPr>
          <p:cNvPr id="51" name="TextBox 4"/>
          <p:cNvSpPr txBox="1">
            <a:spLocks noChangeArrowheads="1"/>
          </p:cNvSpPr>
          <p:nvPr/>
        </p:nvSpPr>
        <p:spPr bwMode="auto">
          <a:xfrm>
            <a:off x="669730" y="2524031"/>
            <a:ext cx="8490336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+mn-ea"/>
              </a:rPr>
              <a:t>2</a:t>
            </a:r>
            <a:r>
              <a:rPr lang="zh-CN" altLang="en-US" sz="1800" dirty="0" smtClean="0">
                <a:solidFill>
                  <a:schemeClr val="tx1"/>
                </a:solidFill>
                <a:latin typeface="+mn-ea"/>
              </a:rPr>
              <a:t>、高扩展性</a:t>
            </a:r>
            <a:r>
              <a:rPr lang="en-US" altLang="zh-CN" sz="1800" dirty="0" smtClean="0">
                <a:solidFill>
                  <a:schemeClr val="tx1"/>
                </a:solidFill>
                <a:latin typeface="+mn-ea"/>
              </a:rPr>
              <a:t>:</a:t>
            </a:r>
            <a:r>
              <a:rPr lang="zh-CN" altLang="en-US" sz="1800" dirty="0" smtClean="0">
                <a:solidFill>
                  <a:schemeClr val="tx1"/>
                </a:solidFill>
                <a:latin typeface="+mn-ea"/>
              </a:rPr>
              <a:t>将</a:t>
            </a: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数据存储在价格较为低廉的</a:t>
            </a:r>
            <a:r>
              <a:rPr lang="en-US" altLang="zh-CN" sz="1800" dirty="0">
                <a:solidFill>
                  <a:schemeClr val="tx1"/>
                </a:solidFill>
                <a:latin typeface="+mn-ea"/>
              </a:rPr>
              <a:t>RAM</a:t>
            </a: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，支持大规模用户访问文件 </a:t>
            </a:r>
          </a:p>
        </p:txBody>
      </p:sp>
      <p:sp>
        <p:nvSpPr>
          <p:cNvPr id="57" name="TextBox 4"/>
          <p:cNvSpPr txBox="1">
            <a:spLocks noChangeArrowheads="1"/>
          </p:cNvSpPr>
          <p:nvPr/>
        </p:nvSpPr>
        <p:spPr bwMode="auto">
          <a:xfrm>
            <a:off x="669730" y="3135283"/>
            <a:ext cx="847375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+mn-ea"/>
              </a:rPr>
              <a:t>3</a:t>
            </a:r>
            <a:r>
              <a:rPr lang="zh-CN" altLang="en-US" sz="1800" dirty="0" smtClean="0">
                <a:solidFill>
                  <a:schemeClr val="tx1"/>
                </a:solidFill>
                <a:latin typeface="+mn-ea"/>
              </a:rPr>
              <a:t>、支持</a:t>
            </a: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粗粒度的建议性锁</a:t>
            </a:r>
            <a:r>
              <a:rPr lang="zh-CN" altLang="en-US" sz="1800" dirty="0" smtClean="0">
                <a:solidFill>
                  <a:schemeClr val="tx1"/>
                </a:solidFill>
                <a:latin typeface="+mn-ea"/>
              </a:rPr>
              <a:t>服务</a:t>
            </a:r>
            <a:r>
              <a:rPr lang="en-US" altLang="zh-CN" sz="1800" dirty="0" smtClean="0">
                <a:solidFill>
                  <a:schemeClr val="tx1"/>
                </a:solidFill>
                <a:latin typeface="+mn-ea"/>
              </a:rPr>
              <a:t>:</a:t>
            </a:r>
            <a:r>
              <a:rPr lang="zh-CN" altLang="en-US" sz="1800" dirty="0" smtClean="0">
                <a:solidFill>
                  <a:schemeClr val="tx1"/>
                </a:solidFill>
                <a:latin typeface="+mn-ea"/>
              </a:rPr>
              <a:t>提供</a:t>
            </a: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这种服务的根本目的是提高系统的性能 </a:t>
            </a:r>
          </a:p>
        </p:txBody>
      </p:sp>
      <p:sp>
        <p:nvSpPr>
          <p:cNvPr id="58" name="TextBox 4"/>
          <p:cNvSpPr txBox="1">
            <a:spLocks noChangeArrowheads="1"/>
          </p:cNvSpPr>
          <p:nvPr/>
        </p:nvSpPr>
        <p:spPr bwMode="auto">
          <a:xfrm>
            <a:off x="669729" y="3746535"/>
            <a:ext cx="8490336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+mn-ea"/>
              </a:rPr>
              <a:t>4</a:t>
            </a:r>
            <a:r>
              <a:rPr lang="zh-CN" altLang="en-US" sz="1800" dirty="0" smtClean="0">
                <a:solidFill>
                  <a:schemeClr val="tx1"/>
                </a:solidFill>
                <a:latin typeface="+mn-ea"/>
              </a:rPr>
              <a:t>、服务</a:t>
            </a: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信息的直接</a:t>
            </a:r>
            <a:r>
              <a:rPr lang="zh-CN" altLang="en-US" sz="1800" dirty="0" smtClean="0">
                <a:solidFill>
                  <a:schemeClr val="tx1"/>
                </a:solidFill>
                <a:latin typeface="+mn-ea"/>
              </a:rPr>
              <a:t>存储</a:t>
            </a:r>
            <a:r>
              <a:rPr lang="en-US" altLang="zh-CN" sz="1800" dirty="0" smtClean="0">
                <a:solidFill>
                  <a:schemeClr val="tx1"/>
                </a:solidFill>
                <a:latin typeface="+mn-ea"/>
              </a:rPr>
              <a:t>:</a:t>
            </a:r>
            <a:r>
              <a:rPr lang="zh-CN" altLang="en-US" sz="1800" dirty="0" smtClean="0">
                <a:solidFill>
                  <a:schemeClr val="tx1"/>
                </a:solidFill>
                <a:latin typeface="+mn-ea"/>
              </a:rPr>
              <a:t>可</a:t>
            </a: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直接存储包括元数据、系统参数在内的有关服务信息</a:t>
            </a:r>
          </a:p>
        </p:txBody>
      </p:sp>
      <p:sp>
        <p:nvSpPr>
          <p:cNvPr id="59" name="TextBox 4"/>
          <p:cNvSpPr txBox="1">
            <a:spLocks noChangeArrowheads="1"/>
          </p:cNvSpPr>
          <p:nvPr/>
        </p:nvSpPr>
        <p:spPr bwMode="auto">
          <a:xfrm>
            <a:off x="653663" y="4365660"/>
            <a:ext cx="8490336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+mn-ea"/>
              </a:rPr>
              <a:t>5</a:t>
            </a:r>
            <a:r>
              <a:rPr lang="zh-CN" altLang="en-US" sz="1800" dirty="0" smtClean="0">
                <a:solidFill>
                  <a:schemeClr val="tx1"/>
                </a:solidFill>
                <a:latin typeface="+mn-ea"/>
              </a:rPr>
              <a:t>、支持</a:t>
            </a: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通报机制；客户可以及时地了解到事件发生 </a:t>
            </a:r>
          </a:p>
        </p:txBody>
      </p:sp>
      <p:sp>
        <p:nvSpPr>
          <p:cNvPr id="60" name="TextBox 4"/>
          <p:cNvSpPr txBox="1">
            <a:spLocks noChangeArrowheads="1"/>
          </p:cNvSpPr>
          <p:nvPr/>
        </p:nvSpPr>
        <p:spPr bwMode="auto">
          <a:xfrm>
            <a:off x="653663" y="4990160"/>
            <a:ext cx="848982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+mn-ea"/>
              </a:rPr>
              <a:t>6</a:t>
            </a:r>
            <a:r>
              <a:rPr lang="zh-CN" altLang="en-US" sz="1800" dirty="0" smtClean="0">
                <a:solidFill>
                  <a:schemeClr val="tx1"/>
                </a:solidFill>
                <a:latin typeface="+mn-ea"/>
              </a:rPr>
              <a:t>、支持</a:t>
            </a: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缓存机制；通过一致性缓存将常用信息保存在客户端，避免了频繁地访问主服务器 </a:t>
            </a:r>
          </a:p>
        </p:txBody>
      </p:sp>
      <p:sp>
        <p:nvSpPr>
          <p:cNvPr id="61" name="AutoShape 16"/>
          <p:cNvSpPr>
            <a:spLocks/>
          </p:cNvSpPr>
          <p:nvPr/>
        </p:nvSpPr>
        <p:spPr bwMode="auto">
          <a:xfrm rot="10800000">
            <a:off x="468313" y="1627907"/>
            <a:ext cx="185350" cy="4036292"/>
          </a:xfrm>
          <a:prstGeom prst="rightBrace">
            <a:avLst>
              <a:gd name="adj1" fmla="val 44761"/>
              <a:gd name="adj2" fmla="val 50000"/>
            </a:avLst>
          </a:prstGeom>
          <a:ln>
            <a:headEnd/>
            <a:tailEnd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ot="10800000"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746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66</a:t>
            </a:fld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3"/>
          <p:cNvSpPr>
            <a:spLocks noChangeArrowheads="1"/>
          </p:cNvSpPr>
          <p:nvPr/>
        </p:nvSpPr>
        <p:spPr bwMode="auto">
          <a:xfrm>
            <a:off x="2153841" y="974100"/>
            <a:ext cx="4764088" cy="762000"/>
          </a:xfrm>
          <a:prstGeom prst="roundRect">
            <a:avLst>
              <a:gd name="adj" fmla="val 16667"/>
            </a:avLst>
          </a:prstGeom>
          <a:solidFill>
            <a:srgbClr val="8CEB4B"/>
          </a:solidFill>
          <a:ln w="9525">
            <a:solidFill>
              <a:schemeClr val="accent1"/>
            </a:solidFill>
            <a:round/>
            <a:headEnd/>
            <a:tailEnd/>
          </a:ln>
          <a:effectLst>
            <a:outerShdw blurRad="63500" dist="381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>
            <a:lvl1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Chubby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中还添加了一些新的功能特性；这种设计主要是</a:t>
            </a:r>
            <a:r>
              <a:rPr lang="zh-CN" altLang="en-US" sz="2000" dirty="0">
                <a:solidFill>
                  <a:srgbClr val="FD4C39"/>
                </a:solidFill>
                <a:latin typeface="+mn-ea"/>
              </a:rPr>
              <a:t>考虑到以下几个问题 </a:t>
            </a:r>
            <a:endParaRPr lang="en-US" altLang="zh-CN" sz="2000" dirty="0">
              <a:solidFill>
                <a:srgbClr val="FD4C39"/>
              </a:solidFill>
              <a:latin typeface="+mn-ea"/>
            </a:endParaRPr>
          </a:p>
        </p:txBody>
      </p:sp>
      <p:sp>
        <p:nvSpPr>
          <p:cNvPr id="9" name="AutoShape 27"/>
          <p:cNvSpPr>
            <a:spLocks noChangeArrowheads="1"/>
          </p:cNvSpPr>
          <p:nvPr/>
        </p:nvSpPr>
        <p:spPr bwMode="gray">
          <a:xfrm>
            <a:off x="6094413" y="1981985"/>
            <a:ext cx="688975" cy="671513"/>
          </a:xfrm>
          <a:prstGeom prst="cube">
            <a:avLst>
              <a:gd name="adj" fmla="val 17060"/>
            </a:avLst>
          </a:prstGeom>
          <a:solidFill>
            <a:srgbClr val="0DC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2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kern="0" dirty="0">
              <a:solidFill>
                <a:sysClr val="windowText" lastClr="000000"/>
              </a:solidFill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sp>
        <p:nvSpPr>
          <p:cNvPr id="10" name="AutoShape 28"/>
          <p:cNvSpPr>
            <a:spLocks noChangeArrowheads="1"/>
          </p:cNvSpPr>
          <p:nvPr/>
        </p:nvSpPr>
        <p:spPr bwMode="gray">
          <a:xfrm>
            <a:off x="6745288" y="2061360"/>
            <a:ext cx="2257425" cy="442913"/>
          </a:xfrm>
          <a:prstGeom prst="cube">
            <a:avLst>
              <a:gd name="adj" fmla="val 12949"/>
            </a:avLst>
          </a:prstGeom>
          <a:gradFill rotWithShape="1">
            <a:gsLst>
              <a:gs pos="0">
                <a:srgbClr val="99CC00">
                  <a:gamma/>
                  <a:shade val="84314"/>
                  <a:invGamma/>
                </a:srgbClr>
              </a:gs>
              <a:gs pos="100000">
                <a:srgbClr val="99CC00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2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kern="0" dirty="0">
              <a:latin typeface="+mn-ea"/>
              <a:cs typeface="+mn-cs"/>
            </a:endParaRPr>
          </a:p>
        </p:txBody>
      </p:sp>
      <p:sp>
        <p:nvSpPr>
          <p:cNvPr id="11" name="Text Box 30"/>
          <p:cNvSpPr txBox="1">
            <a:spLocks noChangeArrowheads="1"/>
          </p:cNvSpPr>
          <p:nvPr/>
        </p:nvSpPr>
        <p:spPr bwMode="white">
          <a:xfrm>
            <a:off x="6062663" y="2182010"/>
            <a:ext cx="682625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254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+mn-cs"/>
              </a:rPr>
              <a:t>03</a:t>
            </a:r>
          </a:p>
        </p:txBody>
      </p:sp>
      <p:sp>
        <p:nvSpPr>
          <p:cNvPr id="12" name="AutoShape 31"/>
          <p:cNvSpPr>
            <a:spLocks noChangeArrowheads="1"/>
          </p:cNvSpPr>
          <p:nvPr/>
        </p:nvSpPr>
        <p:spPr bwMode="gray">
          <a:xfrm>
            <a:off x="3055938" y="1981985"/>
            <a:ext cx="674687" cy="671513"/>
          </a:xfrm>
          <a:prstGeom prst="cube">
            <a:avLst>
              <a:gd name="adj" fmla="val 17060"/>
            </a:avLst>
          </a:prstGeom>
          <a:solidFill>
            <a:srgbClr val="0DC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2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kern="0" dirty="0">
              <a:solidFill>
                <a:sysClr val="windowText" lastClr="000000"/>
              </a:solidFill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sp>
        <p:nvSpPr>
          <p:cNvPr id="13" name="AutoShape 32"/>
          <p:cNvSpPr>
            <a:spLocks noChangeArrowheads="1"/>
          </p:cNvSpPr>
          <p:nvPr/>
        </p:nvSpPr>
        <p:spPr bwMode="gray">
          <a:xfrm>
            <a:off x="3632200" y="2061360"/>
            <a:ext cx="2430463" cy="442913"/>
          </a:xfrm>
          <a:prstGeom prst="cube">
            <a:avLst>
              <a:gd name="adj" fmla="val 12949"/>
            </a:avLst>
          </a:prstGeom>
          <a:gradFill rotWithShape="1">
            <a:gsLst>
              <a:gs pos="0">
                <a:srgbClr val="BBE0E3">
                  <a:lumMod val="50000"/>
                </a:srgbClr>
              </a:gs>
              <a:gs pos="100000">
                <a:srgbClr val="00999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2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kern="0" dirty="0">
              <a:latin typeface="+mn-ea"/>
              <a:cs typeface="+mn-cs"/>
            </a:endParaRPr>
          </a:p>
        </p:txBody>
      </p:sp>
      <p:sp>
        <p:nvSpPr>
          <p:cNvPr id="16" name="Text Box 34"/>
          <p:cNvSpPr txBox="1">
            <a:spLocks noChangeArrowheads="1"/>
          </p:cNvSpPr>
          <p:nvPr/>
        </p:nvSpPr>
        <p:spPr bwMode="white">
          <a:xfrm>
            <a:off x="2984500" y="2182010"/>
            <a:ext cx="682625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254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+mn-cs"/>
              </a:rPr>
              <a:t>02</a:t>
            </a:r>
          </a:p>
        </p:txBody>
      </p:sp>
      <p:sp>
        <p:nvSpPr>
          <p:cNvPr id="17" name="AutoShape 35"/>
          <p:cNvSpPr>
            <a:spLocks noChangeArrowheads="1"/>
          </p:cNvSpPr>
          <p:nvPr/>
        </p:nvSpPr>
        <p:spPr bwMode="gray">
          <a:xfrm>
            <a:off x="222250" y="1981985"/>
            <a:ext cx="809625" cy="671513"/>
          </a:xfrm>
          <a:prstGeom prst="cube">
            <a:avLst>
              <a:gd name="adj" fmla="val 17060"/>
            </a:avLst>
          </a:prstGeom>
          <a:solidFill>
            <a:srgbClr val="0DC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2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kern="0" dirty="0">
              <a:solidFill>
                <a:sysClr val="windowText" lastClr="000000"/>
              </a:solidFill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sp>
        <p:nvSpPr>
          <p:cNvPr id="18" name="AutoShape 36"/>
          <p:cNvSpPr>
            <a:spLocks noChangeArrowheads="1"/>
          </p:cNvSpPr>
          <p:nvPr/>
        </p:nvSpPr>
        <p:spPr bwMode="gray">
          <a:xfrm>
            <a:off x="906463" y="2078823"/>
            <a:ext cx="2149475" cy="442912"/>
          </a:xfrm>
          <a:prstGeom prst="cube">
            <a:avLst>
              <a:gd name="adj" fmla="val 12949"/>
            </a:avLst>
          </a:prstGeom>
          <a:gradFill rotWithShape="1">
            <a:gsLst>
              <a:gs pos="0">
                <a:srgbClr val="333399">
                  <a:lumMod val="40000"/>
                  <a:lumOff val="60000"/>
                </a:srgbClr>
              </a:gs>
              <a:gs pos="100000">
                <a:srgbClr val="33339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2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kern="0" dirty="0">
              <a:latin typeface="+mn-ea"/>
              <a:cs typeface="+mn-cs"/>
            </a:endParaRPr>
          </a:p>
        </p:txBody>
      </p:sp>
      <p:sp>
        <p:nvSpPr>
          <p:cNvPr id="19" name="Text Box 38"/>
          <p:cNvSpPr txBox="1">
            <a:spLocks noChangeArrowheads="1"/>
          </p:cNvSpPr>
          <p:nvPr/>
        </p:nvSpPr>
        <p:spPr bwMode="white">
          <a:xfrm>
            <a:off x="222250" y="2182010"/>
            <a:ext cx="684213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254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+mn-cs"/>
              </a:rPr>
              <a:t>01</a:t>
            </a:r>
          </a:p>
        </p:txBody>
      </p:sp>
      <p:sp>
        <p:nvSpPr>
          <p:cNvPr id="20" name="矩形 17"/>
          <p:cNvSpPr>
            <a:spLocks noChangeArrowheads="1"/>
          </p:cNvSpPr>
          <p:nvPr/>
        </p:nvSpPr>
        <p:spPr bwMode="auto">
          <a:xfrm>
            <a:off x="111125" y="2645560"/>
            <a:ext cx="2873375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marL="177800" indent="-1778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latinLnBrk="1" hangingPunct="1">
              <a:lnSpc>
                <a:spcPct val="120000"/>
              </a:lnSpc>
              <a:spcBef>
                <a:spcPct val="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zh-CN" altLang="en-US" sz="1800" dirty="0">
                <a:solidFill>
                  <a:schemeClr val="tx1"/>
                </a:solidFill>
                <a:latin typeface="+mn-ea"/>
              </a:rPr>
              <a:t>开发者初期很少考虑系统的一致性，但随着开发进行，问题会变得越来越严重。</a:t>
            </a:r>
            <a:r>
              <a:rPr kumimoji="1" lang="zh-CN" altLang="en-US" sz="1800" dirty="0">
                <a:solidFill>
                  <a:srgbClr val="FF0000"/>
                </a:solidFill>
                <a:latin typeface="+mn-ea"/>
              </a:rPr>
              <a:t>单独的锁服务可以保证原有系统架构不会发生改变</a:t>
            </a:r>
            <a:r>
              <a:rPr kumimoji="1" lang="zh-CN" altLang="en-US" sz="1800" dirty="0">
                <a:solidFill>
                  <a:schemeClr val="tx1"/>
                </a:solidFill>
                <a:latin typeface="+mn-ea"/>
              </a:rPr>
              <a:t>，而使用函数库很可能需要对系统架构做出大幅度的改动 </a:t>
            </a:r>
          </a:p>
        </p:txBody>
      </p:sp>
      <p:sp>
        <p:nvSpPr>
          <p:cNvPr id="21" name="矩形 18"/>
          <p:cNvSpPr>
            <a:spLocks noChangeArrowheads="1"/>
          </p:cNvSpPr>
          <p:nvPr/>
        </p:nvSpPr>
        <p:spPr bwMode="auto">
          <a:xfrm>
            <a:off x="3278188" y="2702710"/>
            <a:ext cx="2816225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marL="177800" indent="-1778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latinLnBrk="1" hangingPunct="1">
              <a:lnSpc>
                <a:spcPct val="120000"/>
              </a:lnSpc>
              <a:spcBef>
                <a:spcPct val="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zh-CN" altLang="en-US" sz="1800" dirty="0">
                <a:solidFill>
                  <a:schemeClr val="tx1"/>
                </a:solidFill>
                <a:latin typeface="+mn-ea"/>
              </a:rPr>
              <a:t>系统中很多事件发生是需要告知其他用户和服务器，使用一个</a:t>
            </a:r>
            <a:r>
              <a:rPr kumimoji="1" lang="zh-CN" altLang="en-US" sz="1800" dirty="0">
                <a:solidFill>
                  <a:srgbClr val="FF0000"/>
                </a:solidFill>
                <a:latin typeface="+mn-ea"/>
              </a:rPr>
              <a:t>基于文件系统的锁服务可以将这些变动写入文件中</a:t>
            </a:r>
            <a:r>
              <a:rPr kumimoji="1" lang="zh-CN" altLang="en-US" sz="1800" dirty="0">
                <a:solidFill>
                  <a:schemeClr val="tx1"/>
                </a:solidFill>
                <a:latin typeface="+mn-ea"/>
              </a:rPr>
              <a:t>。有需要的用户和服务器直接访问这些文件即可，避免因大量系统组件之间事件通信带来系统性能下降 </a:t>
            </a:r>
          </a:p>
        </p:txBody>
      </p:sp>
      <p:sp>
        <p:nvSpPr>
          <p:cNvPr id="22" name="矩形 19"/>
          <p:cNvSpPr>
            <a:spLocks noChangeArrowheads="1"/>
          </p:cNvSpPr>
          <p:nvPr/>
        </p:nvSpPr>
        <p:spPr bwMode="auto">
          <a:xfrm>
            <a:off x="6350000" y="2561423"/>
            <a:ext cx="2682875" cy="292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 marL="177800" indent="-1778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latinLnBrk="1" hangingPunct="1">
              <a:lnSpc>
                <a:spcPct val="120000"/>
              </a:lnSpc>
              <a:spcBef>
                <a:spcPct val="0"/>
              </a:spcBef>
              <a:buClr>
                <a:srgbClr val="FF9900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zh-CN" altLang="en-US" sz="1800" dirty="0">
                <a:solidFill>
                  <a:schemeClr val="tx1"/>
                </a:solidFill>
                <a:latin typeface="+mn-ea"/>
              </a:rPr>
              <a:t>基于锁的开发接口容易被开发者接受。虽然在分布式系统中锁的使用会有很大的不同，但是和一致性算法相比，锁显然被更多的开发者所熟知 </a:t>
            </a:r>
          </a:p>
        </p:txBody>
      </p:sp>
    </p:spTree>
    <p:extLst>
      <p:ext uri="{BB962C8B-B14F-4D97-AF65-F5344CB8AC3E}">
        <p14:creationId xmlns:p14="http://schemas.microsoft.com/office/powerpoint/2010/main" val="344707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67</a:t>
            </a:fld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187418" y="1180523"/>
            <a:ext cx="873624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latin typeface="+mn-ea"/>
              </a:rPr>
              <a:t>Paxos</a:t>
            </a:r>
            <a:r>
              <a:rPr lang="zh-CN" altLang="en-US" sz="2000" dirty="0">
                <a:latin typeface="+mn-ea"/>
              </a:rPr>
              <a:t>算法实现过程中需要一个“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多数派</a:t>
            </a:r>
            <a:r>
              <a:rPr lang="zh-CN" altLang="en-US" sz="2000" dirty="0">
                <a:latin typeface="+mn-ea"/>
              </a:rPr>
              <a:t>”就某个值达成一致，本质上就是分布式系统中常见的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quorum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机制</a:t>
            </a:r>
            <a:r>
              <a:rPr lang="zh-CN" altLang="en-US" sz="2000" dirty="0">
                <a:latin typeface="+mn-ea"/>
              </a:rPr>
              <a:t>；为保证系统高可用性，需要若干台机器，但使用单独锁服务的话一台机器也能保证这种高可用性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187417" y="2913338"/>
            <a:ext cx="8559976" cy="233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latin typeface="+mn-ea"/>
              </a:rPr>
              <a:t>Chubby</a:t>
            </a:r>
            <a:r>
              <a:rPr lang="zh-CN" altLang="en-US" sz="2000" b="1" dirty="0">
                <a:latin typeface="+mn-ea"/>
              </a:rPr>
              <a:t>设计过程中一些细节问题值得关注：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dirty="0">
                <a:latin typeface="+mn-ea"/>
              </a:rPr>
              <a:t>在</a:t>
            </a:r>
            <a:r>
              <a:rPr lang="en-US" altLang="zh-CN" dirty="0">
                <a:latin typeface="+mn-ea"/>
              </a:rPr>
              <a:t>Chubby</a:t>
            </a:r>
            <a:r>
              <a:rPr lang="zh-CN" altLang="en-US" dirty="0">
                <a:latin typeface="+mn-ea"/>
              </a:rPr>
              <a:t>系统中采用了建议性的锁而没有采用强制性的锁。两者的根本区别在于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用户访问某个被锁定的文件时，建议性的锁不会阻止访问，而强制性的锁则会阻止访问，实际上这是为了方便系统组件之间的信息交互。</a:t>
            </a:r>
            <a:endParaRPr lang="zh-CN" altLang="en-US" dirty="0">
              <a:solidFill>
                <a:srgbClr val="FF0000"/>
              </a:solidFill>
              <a:latin typeface="+mn-ea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dirty="0">
                <a:latin typeface="+mn-ea"/>
              </a:rPr>
              <a:t>另外，</a:t>
            </a:r>
            <a:r>
              <a:rPr lang="en-US" altLang="zh-CN" dirty="0">
                <a:latin typeface="+mn-ea"/>
              </a:rPr>
              <a:t>Chubby</a:t>
            </a:r>
            <a:r>
              <a:rPr lang="zh-CN" altLang="en-US" dirty="0">
                <a:latin typeface="+mn-ea"/>
              </a:rPr>
              <a:t>还采用了粗粒度（</a:t>
            </a:r>
            <a:r>
              <a:rPr lang="en-US" altLang="zh-CN" dirty="0">
                <a:latin typeface="+mn-ea"/>
              </a:rPr>
              <a:t>Coarse-Grained</a:t>
            </a:r>
            <a:r>
              <a:rPr lang="zh-CN" altLang="en-US" dirty="0">
                <a:latin typeface="+mn-ea"/>
              </a:rPr>
              <a:t>）锁服务而没有采用细粒度（</a:t>
            </a:r>
            <a:r>
              <a:rPr lang="en-US" altLang="zh-CN" dirty="0">
                <a:latin typeface="+mn-ea"/>
              </a:rPr>
              <a:t>Fine-Grained</a:t>
            </a:r>
            <a:r>
              <a:rPr lang="zh-CN" altLang="en-US" dirty="0">
                <a:latin typeface="+mn-ea"/>
              </a:rPr>
              <a:t>）锁服务，两者的差异在于持有锁的时间，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细粒度的锁持有时间很短</a:t>
            </a:r>
            <a:r>
              <a:rPr lang="zh-CN" altLang="en-US" b="1" dirty="0">
                <a:latin typeface="+mn-ea"/>
              </a:rPr>
              <a:t>（减少频繁换锁的开销）。</a:t>
            </a:r>
          </a:p>
        </p:txBody>
      </p:sp>
    </p:spTree>
    <p:extLst>
      <p:ext uri="{BB962C8B-B14F-4D97-AF65-F5344CB8AC3E}">
        <p14:creationId xmlns:p14="http://schemas.microsoft.com/office/powerpoint/2010/main" val="354376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20852" y="1532709"/>
            <a:ext cx="4723812" cy="4287548"/>
            <a:chOff x="1558834" y="426500"/>
            <a:chExt cx="5591477" cy="5075080"/>
          </a:xfrm>
        </p:grpSpPr>
        <p:sp>
          <p:nvSpPr>
            <p:cNvPr id="4" name="矩形 3"/>
            <p:cNvSpPr/>
            <p:nvPr/>
          </p:nvSpPr>
          <p:spPr>
            <a:xfrm>
              <a:off x="1558834" y="1776549"/>
              <a:ext cx="2394858" cy="801188"/>
            </a:xfrm>
            <a:prstGeom prst="rect">
              <a:avLst/>
            </a:prstGeom>
            <a:solidFill>
              <a:srgbClr val="70AD4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" name="矩形 4"/>
            <p:cNvSpPr/>
            <p:nvPr/>
          </p:nvSpPr>
          <p:spPr>
            <a:xfrm>
              <a:off x="1558834" y="3500846"/>
              <a:ext cx="2394858" cy="801188"/>
            </a:xfrm>
            <a:prstGeom prst="rect">
              <a:avLst/>
            </a:prstGeom>
            <a:solidFill>
              <a:srgbClr val="70AD4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2882537" y="1776549"/>
              <a:ext cx="0" cy="80118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2882537" y="3500846"/>
              <a:ext cx="0" cy="80118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1666687" y="1853977"/>
              <a:ext cx="116955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50" dirty="0">
                  <a:solidFill>
                    <a:schemeClr val="bg1"/>
                  </a:solidFill>
                </a:rPr>
                <a:t>客户端</a:t>
              </a:r>
              <a:endParaRPr lang="en-US" altLang="zh-CN" sz="1350" dirty="0">
                <a:solidFill>
                  <a:schemeClr val="bg1"/>
                </a:solidFill>
              </a:endParaRPr>
            </a:p>
            <a:p>
              <a:r>
                <a:rPr lang="zh-CN" altLang="en-US" sz="1350" dirty="0">
                  <a:solidFill>
                    <a:schemeClr val="bg1"/>
                  </a:solidFill>
                </a:rPr>
                <a:t>应用程序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666687" y="3578274"/>
              <a:ext cx="116955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50" dirty="0">
                  <a:solidFill>
                    <a:schemeClr val="bg1"/>
                  </a:solidFill>
                </a:rPr>
                <a:t>客户端</a:t>
              </a:r>
              <a:endParaRPr lang="en-US" altLang="zh-CN" sz="1350" dirty="0">
                <a:solidFill>
                  <a:schemeClr val="bg1"/>
                </a:solidFill>
              </a:endParaRPr>
            </a:p>
            <a:p>
              <a:r>
                <a:rPr lang="zh-CN" altLang="en-US" sz="1350" dirty="0">
                  <a:solidFill>
                    <a:schemeClr val="bg1"/>
                  </a:solidFill>
                </a:rPr>
                <a:t>应用程序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845695" y="1853976"/>
              <a:ext cx="1038327" cy="60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50" dirty="0">
                  <a:solidFill>
                    <a:schemeClr val="bg1"/>
                  </a:solidFill>
                </a:rPr>
                <a:t>Chubby</a:t>
              </a:r>
              <a:r>
                <a:rPr lang="zh-CN" altLang="en-US" sz="1350" dirty="0" smtClean="0">
                  <a:solidFill>
                    <a:schemeClr val="bg1"/>
                  </a:solidFill>
                </a:rPr>
                <a:t>程序库</a:t>
              </a:r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845695" y="3578273"/>
              <a:ext cx="1038327" cy="60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50" dirty="0">
                  <a:solidFill>
                    <a:schemeClr val="bg1"/>
                  </a:solidFill>
                </a:rPr>
                <a:t>Chubby</a:t>
              </a:r>
              <a:r>
                <a:rPr lang="zh-CN" altLang="en-US" sz="1350" dirty="0" smtClean="0">
                  <a:solidFill>
                    <a:schemeClr val="bg1"/>
                  </a:solidFill>
                </a:rPr>
                <a:t>程序库</a:t>
              </a:r>
              <a:endParaRPr lang="zh-CN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133599" y="2584969"/>
              <a:ext cx="57964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…</a:t>
              </a:r>
              <a:endParaRPr lang="zh-CN" altLang="en-US" sz="2400" dirty="0"/>
            </a:p>
          </p:txBody>
        </p:sp>
        <p:cxnSp>
          <p:nvCxnSpPr>
            <p:cNvPr id="13" name="直接箭头连接符 12"/>
            <p:cNvCxnSpPr>
              <a:stCxn id="4" idx="3"/>
            </p:cNvCxnSpPr>
            <p:nvPr/>
          </p:nvCxnSpPr>
          <p:spPr>
            <a:xfrm>
              <a:off x="3953692" y="2177143"/>
              <a:ext cx="1532708" cy="407827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5" idx="3"/>
            </p:cNvCxnSpPr>
            <p:nvPr/>
          </p:nvCxnSpPr>
          <p:spPr>
            <a:xfrm flipV="1">
              <a:off x="3953692" y="3052888"/>
              <a:ext cx="1532708" cy="848552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5556069" y="1233488"/>
              <a:ext cx="1088571" cy="3770811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797685" y="2647691"/>
              <a:ext cx="17851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远程过程调用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181396" y="426500"/>
              <a:ext cx="196891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Chubby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单元的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五个服务器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486400" y="5070693"/>
              <a:ext cx="12721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主服务器</a:t>
              </a:r>
            </a:p>
          </p:txBody>
        </p:sp>
        <p:sp>
          <p:nvSpPr>
            <p:cNvPr id="19" name="椭圆 18"/>
            <p:cNvSpPr/>
            <p:nvPr/>
          </p:nvSpPr>
          <p:spPr>
            <a:xfrm>
              <a:off x="5823208" y="1434166"/>
              <a:ext cx="554292" cy="554292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椭圆 19"/>
            <p:cNvSpPr/>
            <p:nvPr/>
          </p:nvSpPr>
          <p:spPr>
            <a:xfrm>
              <a:off x="5823208" y="2142885"/>
              <a:ext cx="554292" cy="554292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椭圆 20"/>
            <p:cNvSpPr/>
            <p:nvPr/>
          </p:nvSpPr>
          <p:spPr>
            <a:xfrm>
              <a:off x="5823208" y="2851604"/>
              <a:ext cx="554292" cy="554292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23208" y="3560323"/>
              <a:ext cx="554292" cy="554292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" name="椭圆 22"/>
            <p:cNvSpPr/>
            <p:nvPr/>
          </p:nvSpPr>
          <p:spPr>
            <a:xfrm>
              <a:off x="5823208" y="4269041"/>
              <a:ext cx="554292" cy="554292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897791" y="4474246"/>
              <a:ext cx="15286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客户端进程</a:t>
              </a:r>
            </a:p>
          </p:txBody>
        </p:sp>
      </p:grpSp>
      <p:sp>
        <p:nvSpPr>
          <p:cNvPr id="25" name="灯片编号占位符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68</a:t>
            </a:fld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399253" y="811034"/>
            <a:ext cx="3411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3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、</a:t>
            </a:r>
            <a:r>
              <a:rPr lang="en-US" altLang="zh-CN" sz="2400" b="1" dirty="0" smtClean="0">
                <a:solidFill>
                  <a:schemeClr val="accent6"/>
                </a:solidFill>
              </a:rPr>
              <a:t>Chubby</a:t>
            </a:r>
            <a:r>
              <a:rPr lang="zh-CN" altLang="en-US" sz="2400" b="1" dirty="0">
                <a:solidFill>
                  <a:schemeClr val="accent6"/>
                </a:solidFill>
              </a:rPr>
              <a:t>的基本架构</a:t>
            </a:r>
          </a:p>
        </p:txBody>
      </p:sp>
      <p:sp>
        <p:nvSpPr>
          <p:cNvPr id="30" name="矩形 29"/>
          <p:cNvSpPr/>
          <p:nvPr/>
        </p:nvSpPr>
        <p:spPr>
          <a:xfrm>
            <a:off x="5279429" y="1823518"/>
            <a:ext cx="3546614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在客户这一端每个客户应用程序都有一个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Chubby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程序库（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Chubby Library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），客户端的所有应用都是通过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调用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程序库函数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来完成的。</a:t>
            </a:r>
          </a:p>
        </p:txBody>
      </p:sp>
      <p:sp>
        <p:nvSpPr>
          <p:cNvPr id="31" name="矩形 30"/>
          <p:cNvSpPr/>
          <p:nvPr/>
        </p:nvSpPr>
        <p:spPr>
          <a:xfrm>
            <a:off x="5279429" y="3903899"/>
            <a:ext cx="3546614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服务器一端称为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Chubby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单元，一般是由五个称为副本（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Replica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）的服务器组成的，这五个副本在配置上完全一致，并且在系统刚开始时处于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对等地位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</p:txBody>
      </p:sp>
      <p:sp>
        <p:nvSpPr>
          <p:cNvPr id="32" name="矩形 31"/>
          <p:cNvSpPr/>
          <p:nvPr/>
        </p:nvSpPr>
        <p:spPr>
          <a:xfrm>
            <a:off x="5279429" y="1430418"/>
            <a:ext cx="3546614" cy="3931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客户端</a:t>
            </a:r>
          </a:p>
        </p:txBody>
      </p:sp>
      <p:sp>
        <p:nvSpPr>
          <p:cNvPr id="34" name="矩形 33"/>
          <p:cNvSpPr/>
          <p:nvPr/>
        </p:nvSpPr>
        <p:spPr>
          <a:xfrm>
            <a:off x="5279429" y="3510799"/>
            <a:ext cx="3546614" cy="3931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服务器端</a:t>
            </a:r>
          </a:p>
        </p:txBody>
      </p:sp>
      <p:sp>
        <p:nvSpPr>
          <p:cNvPr id="35" name="矩形 34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941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69</a:t>
            </a:fld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 Box 5"/>
          <p:cNvSpPr txBox="1">
            <a:spLocks noChangeArrowheads="1"/>
          </p:cNvSpPr>
          <p:nvPr/>
        </p:nvSpPr>
        <p:spPr bwMode="auto">
          <a:xfrm>
            <a:off x="187416" y="923229"/>
            <a:ext cx="33379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b="1" dirty="0" smtClean="0">
                <a:latin typeface="+mn-ea"/>
              </a:rPr>
              <a:t>Chubby</a:t>
            </a:r>
            <a:r>
              <a:rPr lang="zh-CN" altLang="en-US" sz="2000" b="1" dirty="0" smtClean="0">
                <a:latin typeface="+mn-ea"/>
              </a:rPr>
              <a:t>中</a:t>
            </a:r>
            <a:r>
              <a:rPr lang="en-US" altLang="zh-CN" b="1" dirty="0"/>
              <a:t>Paxos</a:t>
            </a:r>
            <a:r>
              <a:rPr lang="zh-CN" altLang="en-US" b="1" dirty="0"/>
              <a:t>协议实现</a:t>
            </a:r>
            <a:endParaRPr lang="zh-CN" altLang="en-US" sz="2000" b="1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6309"/>
            <a:ext cx="5103593" cy="2960873"/>
          </a:xfrm>
          <a:prstGeom prst="rect">
            <a:avLst/>
          </a:prstGeom>
        </p:spPr>
      </p:pic>
      <p:sp>
        <p:nvSpPr>
          <p:cNvPr id="44" name="AutoShape 7"/>
          <p:cNvSpPr>
            <a:spLocks/>
          </p:cNvSpPr>
          <p:nvPr/>
        </p:nvSpPr>
        <p:spPr bwMode="auto">
          <a:xfrm rot="10800000">
            <a:off x="4869766" y="1104715"/>
            <a:ext cx="192485" cy="4265613"/>
          </a:xfrm>
          <a:prstGeom prst="rightBrace">
            <a:avLst>
              <a:gd name="adj1" fmla="val 58312"/>
              <a:gd name="adj2" fmla="val 50000"/>
            </a:avLst>
          </a:prstGeom>
          <a:ln>
            <a:headEnd/>
            <a:tailEnd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ot="10800000"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chemeClr val="bg1"/>
              </a:solidFill>
              <a:ea typeface="宋体" charset="0"/>
            </a:endParaRPr>
          </a:p>
        </p:txBody>
      </p:sp>
      <p:sp>
        <p:nvSpPr>
          <p:cNvPr id="45" name="TextBox 10"/>
          <p:cNvSpPr txBox="1">
            <a:spLocks noChangeArrowheads="1"/>
          </p:cNvSpPr>
          <p:nvPr/>
        </p:nvSpPr>
        <p:spPr bwMode="auto">
          <a:xfrm>
            <a:off x="5062251" y="866590"/>
            <a:ext cx="3949700" cy="14843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+mn-ea"/>
              </a:rPr>
              <a:t>容错日志</a:t>
            </a:r>
            <a:r>
              <a:rPr lang="en-US" altLang="zh-CN" sz="1800" dirty="0">
                <a:solidFill>
                  <a:schemeClr val="tx1"/>
                </a:solidFill>
                <a:latin typeface="+mn-ea"/>
              </a:rPr>
              <a:t>——</a:t>
            </a: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对数据库正确性提供重要支持；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一致性由</a:t>
            </a:r>
            <a:r>
              <a:rPr lang="en-US" altLang="zh-CN" sz="1800" dirty="0">
                <a:solidFill>
                  <a:srgbClr val="FF0000"/>
                </a:solidFill>
                <a:latin typeface="+mn-ea"/>
              </a:rPr>
              <a:t>Paxos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算法保证</a:t>
            </a: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；副本之间通过特定的</a:t>
            </a:r>
            <a:r>
              <a:rPr lang="en-US" altLang="zh-CN" sz="1800" dirty="0">
                <a:solidFill>
                  <a:schemeClr val="tx1"/>
                </a:solidFill>
                <a:latin typeface="+mn-ea"/>
              </a:rPr>
              <a:t>Paxos</a:t>
            </a: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协议通信，同时本地文件中保存与</a:t>
            </a:r>
            <a:r>
              <a:rPr lang="en-US" altLang="zh-CN" sz="1800" dirty="0">
                <a:solidFill>
                  <a:schemeClr val="tx1"/>
                </a:solidFill>
                <a:latin typeface="+mn-ea"/>
              </a:rPr>
              <a:t>Chubby</a:t>
            </a: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中相同的日志数据 。</a:t>
            </a:r>
          </a:p>
        </p:txBody>
      </p:sp>
      <p:sp>
        <p:nvSpPr>
          <p:cNvPr id="46" name="TextBox 10"/>
          <p:cNvSpPr txBox="1">
            <a:spLocks noChangeArrowheads="1"/>
          </p:cNvSpPr>
          <p:nvPr/>
        </p:nvSpPr>
        <p:spPr bwMode="auto">
          <a:xfrm>
            <a:off x="5062251" y="2644590"/>
            <a:ext cx="3949700" cy="14843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+mn-ea"/>
              </a:rPr>
              <a:t>容错数据库</a:t>
            </a:r>
            <a:r>
              <a:rPr lang="en-US" altLang="zh-CN" sz="1800" dirty="0">
                <a:solidFill>
                  <a:schemeClr val="tx1"/>
                </a:solidFill>
                <a:latin typeface="+mn-ea"/>
              </a:rPr>
              <a:t>——</a:t>
            </a: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快照（</a:t>
            </a:r>
            <a:r>
              <a:rPr lang="en-US" altLang="zh-CN" sz="1800" dirty="0">
                <a:solidFill>
                  <a:schemeClr val="tx1"/>
                </a:solidFill>
                <a:latin typeface="+mn-ea"/>
              </a:rPr>
              <a:t>Snapshot</a:t>
            </a: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）和记录数据库操作重播日志（</a:t>
            </a:r>
            <a:r>
              <a:rPr lang="en-US" altLang="zh-CN" sz="1800" dirty="0">
                <a:solidFill>
                  <a:schemeClr val="tx1"/>
                </a:solidFill>
                <a:latin typeface="+mn-ea"/>
              </a:rPr>
              <a:t>Replay-log</a:t>
            </a: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）；每一次的数据库操作最终都将提交至日志中；本地文件中也保存着一份数据库数据副本 。</a:t>
            </a:r>
          </a:p>
        </p:txBody>
      </p:sp>
      <p:sp>
        <p:nvSpPr>
          <p:cNvPr id="47" name="TextBox 10"/>
          <p:cNvSpPr txBox="1">
            <a:spLocks noChangeArrowheads="1"/>
          </p:cNvSpPr>
          <p:nvPr/>
        </p:nvSpPr>
        <p:spPr bwMode="auto">
          <a:xfrm>
            <a:off x="5062251" y="4397190"/>
            <a:ext cx="3949700" cy="14843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+mn-ea"/>
              </a:rPr>
              <a:t>Chubby</a:t>
            </a: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构建在这个容错的数据库之上，</a:t>
            </a:r>
            <a:r>
              <a:rPr lang="en-US" altLang="zh-CN" sz="1800" dirty="0">
                <a:solidFill>
                  <a:schemeClr val="tx1"/>
                </a:solidFill>
                <a:latin typeface="+mn-ea"/>
              </a:rPr>
              <a:t>Chubby</a:t>
            </a: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利用这个数据库存储所有的数据。</a:t>
            </a:r>
            <a:r>
              <a:rPr lang="en-US" altLang="zh-CN" sz="1800" dirty="0">
                <a:solidFill>
                  <a:schemeClr val="tx1"/>
                </a:solidFill>
                <a:latin typeface="+mn-ea"/>
              </a:rPr>
              <a:t>Chubby</a:t>
            </a: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的客户端通过特定的</a:t>
            </a:r>
            <a:r>
              <a:rPr lang="en-US" altLang="zh-CN" sz="1800" dirty="0">
                <a:solidFill>
                  <a:schemeClr val="tx1"/>
                </a:solidFill>
                <a:latin typeface="+mn-ea"/>
              </a:rPr>
              <a:t>Chubby</a:t>
            </a: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协议和单个的</a:t>
            </a:r>
            <a:r>
              <a:rPr lang="en-US" altLang="zh-CN" sz="1800" dirty="0">
                <a:solidFill>
                  <a:schemeClr val="tx1"/>
                </a:solidFill>
                <a:latin typeface="+mn-ea"/>
              </a:rPr>
              <a:t>Chubby</a:t>
            </a:r>
            <a:r>
              <a:rPr lang="zh-CN" altLang="en-US" sz="1800" dirty="0">
                <a:solidFill>
                  <a:schemeClr val="tx1"/>
                </a:solidFill>
                <a:latin typeface="+mn-ea"/>
              </a:rPr>
              <a:t>副本进行通信 。</a:t>
            </a: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1065896" y="5056512"/>
            <a:ext cx="2971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latin typeface="+mn-ea"/>
              </a:rPr>
              <a:t>单个</a:t>
            </a:r>
            <a:r>
              <a:rPr lang="en-US" altLang="zh-CN" sz="2000" b="1" dirty="0">
                <a:latin typeface="+mn-ea"/>
              </a:rPr>
              <a:t>Chubby</a:t>
            </a:r>
            <a:r>
              <a:rPr lang="zh-CN" altLang="en-US" sz="2000" b="1" dirty="0">
                <a:latin typeface="+mn-ea"/>
              </a:rPr>
              <a:t>副本结构 </a:t>
            </a:r>
          </a:p>
        </p:txBody>
      </p:sp>
    </p:spTree>
    <p:extLst>
      <p:ext uri="{BB962C8B-B14F-4D97-AF65-F5344CB8AC3E}">
        <p14:creationId xmlns:p14="http://schemas.microsoft.com/office/powerpoint/2010/main" val="405407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906225" y="2467204"/>
            <a:ext cx="548085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300" b="1" spc="225" dirty="0">
                <a:solidFill>
                  <a:srgbClr val="96C5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Google</a:t>
            </a:r>
            <a:r>
              <a:rPr lang="zh-CN" altLang="en-US" sz="3300" b="1" spc="225" dirty="0">
                <a:solidFill>
                  <a:srgbClr val="96C5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3300" b="1" spc="225" dirty="0">
                <a:solidFill>
                  <a:srgbClr val="96C5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endParaRPr lang="zh-CN" altLang="en-US" sz="3300" b="1" spc="225" dirty="0">
              <a:solidFill>
                <a:srgbClr val="96C5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75325" y="3297985"/>
            <a:ext cx="234391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kern="500" spc="225" dirty="0">
                <a:solidFill>
                  <a:schemeClr val="bg1"/>
                </a:solidFill>
                <a:latin typeface="+mn-ea"/>
              </a:rPr>
              <a:t>2.1.1  </a:t>
            </a:r>
            <a:r>
              <a:rPr lang="zh-CN" altLang="zh-CN" sz="2100" kern="500" spc="225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系统架构</a:t>
            </a:r>
            <a:endParaRPr lang="zh-CN" altLang="en-US" sz="2100" spc="22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75325" y="3789652"/>
            <a:ext cx="234391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spc="225" dirty="0">
                <a:solidFill>
                  <a:schemeClr val="bg1"/>
                </a:solidFill>
                <a:latin typeface="+mn-ea"/>
              </a:rPr>
              <a:t>2.1.2  </a:t>
            </a:r>
            <a:r>
              <a:rPr lang="zh-CN" altLang="en-US" sz="2100" spc="225" dirty="0">
                <a:solidFill>
                  <a:schemeClr val="bg1"/>
                </a:solidFill>
                <a:latin typeface="+mn-ea"/>
              </a:rPr>
              <a:t>容错机制</a:t>
            </a:r>
          </a:p>
        </p:txBody>
      </p:sp>
      <p:sp>
        <p:nvSpPr>
          <p:cNvPr id="8" name="矩形 7"/>
          <p:cNvSpPr/>
          <p:nvPr/>
        </p:nvSpPr>
        <p:spPr>
          <a:xfrm>
            <a:off x="2775325" y="4271008"/>
            <a:ext cx="294022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spc="225" dirty="0">
                <a:solidFill>
                  <a:schemeClr val="bg1"/>
                </a:solidFill>
                <a:latin typeface="+mn-ea"/>
              </a:rPr>
              <a:t>2.1.3  </a:t>
            </a:r>
            <a:r>
              <a:rPr lang="zh-CN" altLang="en-US" sz="2100" spc="225" dirty="0">
                <a:solidFill>
                  <a:schemeClr val="bg1"/>
                </a:solidFill>
                <a:latin typeface="+mn-ea"/>
              </a:rPr>
              <a:t>系统管理技术</a:t>
            </a:r>
          </a:p>
        </p:txBody>
      </p:sp>
    </p:spTree>
    <p:extLst>
      <p:ext uri="{BB962C8B-B14F-4D97-AF65-F5344CB8AC3E}">
        <p14:creationId xmlns:p14="http://schemas.microsoft.com/office/powerpoint/2010/main" val="233667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24848" y="1179299"/>
            <a:ext cx="8209552" cy="3582911"/>
            <a:chOff x="-114300" y="1447800"/>
            <a:chExt cx="7124700" cy="3109447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-114300" y="3070860"/>
              <a:ext cx="343662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3811588" y="3070860"/>
              <a:ext cx="1362392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648008" y="3070860"/>
              <a:ext cx="1362392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789508" y="2399884"/>
              <a:ext cx="0" cy="67097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4480560" y="3070860"/>
              <a:ext cx="0" cy="104394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766060" y="3070860"/>
              <a:ext cx="0" cy="104394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6316980" y="3070860"/>
              <a:ext cx="0" cy="104394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97096" y="4373880"/>
              <a:ext cx="1362392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921636" y="4373880"/>
              <a:ext cx="1362392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1423748" y="3070860"/>
              <a:ext cx="678180" cy="321628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446020" y="2749234"/>
              <a:ext cx="678180" cy="321628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137826" y="2749234"/>
              <a:ext cx="678180" cy="321628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974246" y="2749234"/>
              <a:ext cx="678180" cy="321628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535680" y="1447800"/>
              <a:ext cx="4589" cy="3082563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5378292" y="1447800"/>
              <a:ext cx="30480" cy="3109447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1581759" y="1505667"/>
              <a:ext cx="1761657" cy="320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副本</a:t>
              </a:r>
              <a:r>
                <a:rPr lang="en-US" altLang="zh-CN" dirty="0" smtClean="0"/>
                <a:t>1(</a:t>
              </a:r>
              <a:r>
                <a:rPr lang="zh-CN" altLang="en-US" dirty="0" smtClean="0"/>
                <a:t>协调者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094735" y="1505667"/>
              <a:ext cx="677780" cy="320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副本</a:t>
              </a:r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922844" y="1505667"/>
              <a:ext cx="677780" cy="320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副本</a:t>
              </a:r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581759" y="1965100"/>
              <a:ext cx="360592" cy="320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值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280011" y="4189215"/>
              <a:ext cx="360592" cy="320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值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129235" y="4236720"/>
              <a:ext cx="360592" cy="320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值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484432" y="2757630"/>
              <a:ext cx="560922" cy="320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响应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196455" y="2755773"/>
              <a:ext cx="560922" cy="320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响应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036518" y="2746993"/>
              <a:ext cx="560922" cy="320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响应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564011" y="4189215"/>
              <a:ext cx="360592" cy="320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值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479404" y="3056145"/>
              <a:ext cx="560922" cy="320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提交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-70477" y="2399884"/>
              <a:ext cx="961580" cy="560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/>
                <a:t>客户端</a:t>
              </a:r>
              <a:endParaRPr lang="en-US" altLang="zh-CN" dirty="0"/>
            </a:p>
            <a:p>
              <a:pPr algn="ctr"/>
              <a:r>
                <a:rPr lang="zh-CN" altLang="en-US" dirty="0"/>
                <a:t>应用程序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59818" y="3136313"/>
              <a:ext cx="814410" cy="560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Paxos</a:t>
              </a:r>
            </a:p>
            <a:p>
              <a:pPr algn="ctr"/>
              <a:r>
                <a:rPr lang="zh-CN" altLang="en-US" dirty="0"/>
                <a:t>构架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51522" y="3969441"/>
              <a:ext cx="708108" cy="560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Paxos</a:t>
              </a:r>
            </a:p>
            <a:p>
              <a:pPr algn="ctr"/>
              <a:r>
                <a:rPr lang="zh-CN" altLang="en-US" dirty="0"/>
                <a:t>协议</a:t>
              </a: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1771650" y="3400425"/>
              <a:ext cx="800100" cy="973455"/>
            </a:xfrm>
            <a:custGeom>
              <a:avLst/>
              <a:gdLst>
                <a:gd name="connsiteX0" fmla="*/ 0 w 800100"/>
                <a:gd name="connsiteY0" fmla="*/ 0 h 1000125"/>
                <a:gd name="connsiteX1" fmla="*/ 0 w 800100"/>
                <a:gd name="connsiteY1" fmla="*/ 1000125 h 1000125"/>
                <a:gd name="connsiteX2" fmla="*/ 800100 w 800100"/>
                <a:gd name="connsiteY2" fmla="*/ 1000125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0100" h="1000125">
                  <a:moveTo>
                    <a:pt x="0" y="0"/>
                  </a:moveTo>
                  <a:lnTo>
                    <a:pt x="0" y="1000125"/>
                  </a:lnTo>
                  <a:lnTo>
                    <a:pt x="800100" y="1000125"/>
                  </a:lnTo>
                </a:path>
              </a:pathLst>
            </a:cu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灯片编号占位符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70</a:t>
            </a:fld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80233" y="783593"/>
            <a:ext cx="638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>
                <a:latin typeface="+mn-ea"/>
              </a:rPr>
              <a:t>Paxos</a:t>
            </a:r>
            <a:r>
              <a:rPr lang="zh-CN" altLang="en-US" b="1" dirty="0">
                <a:latin typeface="+mn-ea"/>
              </a:rPr>
              <a:t>算法用于保证集群内各个副本节点的日志能够保持一致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 Box 50"/>
          <p:cNvSpPr txBox="1">
            <a:spLocks noChangeArrowheads="1"/>
          </p:cNvSpPr>
          <p:nvPr/>
        </p:nvSpPr>
        <p:spPr bwMode="gray">
          <a:xfrm>
            <a:off x="91122" y="4870908"/>
            <a:ext cx="903370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81C5EA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dirty="0">
                <a:latin typeface="+mn-ea"/>
              </a:rPr>
              <a:t>1</a:t>
            </a:r>
            <a:r>
              <a:rPr lang="zh-CN" altLang="en-US" sz="1600" dirty="0">
                <a:latin typeface="+mn-ea"/>
              </a:rPr>
              <a:t>、选择一副本为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协调者</a:t>
            </a:r>
            <a:r>
              <a:rPr lang="zh-CN" altLang="en-US" sz="1600" dirty="0">
                <a:latin typeface="+mn-ea"/>
              </a:rPr>
              <a:t>（</a:t>
            </a:r>
            <a:r>
              <a:rPr lang="en-US" altLang="zh-CN" sz="1600" dirty="0">
                <a:latin typeface="+mn-ea"/>
              </a:rPr>
              <a:t>Coordinator</a:t>
            </a:r>
            <a:r>
              <a:rPr lang="zh-CN" altLang="en-US" sz="1600" dirty="0" smtClean="0">
                <a:latin typeface="+mn-ea"/>
              </a:rPr>
              <a:t>）（副本</a:t>
            </a:r>
            <a:r>
              <a:rPr lang="en-US" altLang="zh-CN" sz="1600" dirty="0" smtClean="0">
                <a:latin typeface="+mn-ea"/>
              </a:rPr>
              <a:t>1</a:t>
            </a:r>
            <a:r>
              <a:rPr lang="zh-CN" altLang="en-US" sz="1600" dirty="0" smtClean="0">
                <a:latin typeface="+mn-ea"/>
              </a:rPr>
              <a:t>）</a:t>
            </a:r>
            <a:endParaRPr lang="en-US" altLang="zh-CN" sz="1600" dirty="0" smtClean="0">
              <a:latin typeface="+mn-ea"/>
            </a:endParaRPr>
          </a:p>
          <a:p>
            <a:pPr>
              <a:spcBef>
                <a:spcPct val="50000"/>
              </a:spcBef>
            </a:pPr>
            <a:r>
              <a:rPr lang="en-US" altLang="zh-CN" sz="1600" dirty="0" smtClean="0">
                <a:latin typeface="+mn-ea"/>
              </a:rPr>
              <a:t>2</a:t>
            </a:r>
            <a:r>
              <a:rPr lang="zh-CN" altLang="en-US" sz="1600" dirty="0">
                <a:latin typeface="+mn-ea"/>
              </a:rPr>
              <a:t>、协调者从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客户提交的值</a:t>
            </a:r>
            <a:r>
              <a:rPr lang="zh-CN" altLang="en-US" sz="1600" dirty="0">
                <a:latin typeface="+mn-ea"/>
              </a:rPr>
              <a:t>中选择一个，</a:t>
            </a:r>
            <a:r>
              <a:rPr lang="en-US" altLang="zh-CN" sz="1600" dirty="0">
                <a:latin typeface="+mn-ea"/>
              </a:rPr>
              <a:t>accept</a:t>
            </a:r>
            <a:r>
              <a:rPr lang="zh-CN" altLang="en-US" sz="1600" dirty="0">
                <a:latin typeface="+mn-ea"/>
              </a:rPr>
              <a:t>消息广播给所有的副本，其他的副本收到广播后，选择接受或者拒绝这个值，并将决定结果反馈</a:t>
            </a:r>
            <a:endParaRPr lang="en-US" altLang="zh-CN" sz="1600" dirty="0">
              <a:latin typeface="+mn-ea"/>
            </a:endParaRPr>
          </a:p>
          <a:p>
            <a:pPr>
              <a:spcBef>
                <a:spcPct val="50000"/>
              </a:spcBef>
            </a:pPr>
            <a:r>
              <a:rPr lang="en-US" altLang="zh-CN" sz="1600" dirty="0">
                <a:latin typeface="+mn-ea"/>
              </a:rPr>
              <a:t>3</a:t>
            </a:r>
            <a:r>
              <a:rPr lang="zh-CN" altLang="en-US" sz="1600" dirty="0">
                <a:latin typeface="+mn-ea"/>
              </a:rPr>
              <a:t>、协调者收到大多数副本接受信息后，认为达到了一致性，接着向相关副本发送一个</a:t>
            </a:r>
            <a:r>
              <a:rPr lang="en-US" altLang="zh-CN" sz="1600" dirty="0">
                <a:latin typeface="+mn-ea"/>
              </a:rPr>
              <a:t>commit</a:t>
            </a:r>
            <a:r>
              <a:rPr lang="zh-CN" altLang="en-US" sz="1600" dirty="0">
                <a:latin typeface="+mn-ea"/>
              </a:rPr>
              <a:t>消息 </a:t>
            </a:r>
            <a:endParaRPr lang="en-US" altLang="zh-CN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04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71</a:t>
            </a:fld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内容占位符 1"/>
          <p:cNvSpPr>
            <a:spLocks/>
          </p:cNvSpPr>
          <p:nvPr/>
        </p:nvSpPr>
        <p:spPr bwMode="auto">
          <a:xfrm>
            <a:off x="0" y="1062548"/>
            <a:ext cx="9144000" cy="4667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620713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Chubby</a:t>
            </a:r>
            <a:r>
              <a:rPr lang="zh-CN" altLang="en-US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设计者借鉴了</a:t>
            </a:r>
            <a:r>
              <a:rPr lang="en-US" altLang="zh-CN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Paxos</a:t>
            </a:r>
            <a:r>
              <a:rPr lang="zh-CN" altLang="en-US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的两种解决机制：</a:t>
            </a:r>
            <a:r>
              <a:rPr lang="zh-CN" altLang="en-US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给协调者指派序号</a:t>
            </a:r>
            <a:r>
              <a:rPr lang="zh-CN" altLang="en-US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或</a:t>
            </a:r>
            <a:r>
              <a:rPr lang="zh-CN" altLang="en-US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限制协调者可以选择的值 </a:t>
            </a:r>
            <a:endParaRPr lang="en-US" altLang="zh-CN" dirty="0" smtClean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lvl="1" eaLnBrk="1" hangingPunct="1">
              <a:buFont typeface="Arial" panose="020B0604020202020204" pitchFamily="34" charset="0"/>
              <a:buNone/>
            </a:pPr>
            <a:endParaRPr lang="en-US" altLang="zh-CN" dirty="0" smtClean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指派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序号的方法 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    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1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）在一个有</a:t>
            </a:r>
            <a:r>
              <a:rPr lang="en-US" altLang="zh-CN" sz="1800" i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n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个副本系统中，为每个副本分配一个</a:t>
            </a:r>
            <a:r>
              <a:rPr lang="en-US" altLang="zh-CN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id </a:t>
            </a:r>
            <a:r>
              <a:rPr lang="en-US" altLang="zh-CN" sz="18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i</a:t>
            </a:r>
            <a:r>
              <a:rPr lang="en-US" altLang="zh-CN" sz="1800" i="1" baseline="-25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r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，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其中  </a:t>
            </a:r>
            <a:r>
              <a:rPr lang="en-US" altLang="zh-CN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0≤ </a:t>
            </a:r>
            <a:r>
              <a:rPr lang="en-US" altLang="zh-CN" sz="1800" i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i</a:t>
            </a:r>
            <a:r>
              <a:rPr lang="en-US" altLang="zh-CN" sz="1800" i="1" baseline="-250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r</a:t>
            </a:r>
            <a:r>
              <a:rPr lang="en-US" altLang="zh-CN" sz="1800" i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≤</a:t>
            </a:r>
            <a:r>
              <a:rPr lang="en-US" altLang="zh-CN" sz="1800" i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n</a:t>
            </a:r>
            <a:r>
              <a:rPr lang="en-US" altLang="zh-CN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-1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。则副本的序号</a:t>
            </a:r>
            <a:r>
              <a:rPr lang="en-US" altLang="zh-CN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s = </a:t>
            </a:r>
            <a:r>
              <a:rPr lang="en-US" altLang="zh-CN" sz="1800" i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k </a:t>
            </a:r>
            <a:r>
              <a:rPr lang="en-US" altLang="zh-CN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x</a:t>
            </a:r>
            <a:r>
              <a:rPr lang="en-US" altLang="zh-CN" sz="1800" i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 n + i</a:t>
            </a:r>
            <a:r>
              <a:rPr lang="en-US" altLang="zh-CN" sz="1800" i="1" baseline="-250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r 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，其中</a:t>
            </a:r>
            <a:r>
              <a:rPr lang="en-US" altLang="zh-CN" sz="1800" i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k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的初始值为</a:t>
            </a:r>
            <a:r>
              <a:rPr lang="en-US" altLang="zh-CN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0 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；</a:t>
            </a:r>
            <a:endParaRPr lang="en-US" altLang="zh-CN" sz="1800" dirty="0">
              <a:solidFill>
                <a:schemeClr val="tx1"/>
              </a:solidFill>
              <a:latin typeface="+mn-ea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    （</a:t>
            </a:r>
            <a:r>
              <a:rPr lang="en-US" altLang="zh-CN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2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）某个副本想成为协调者之后，它就根据规则生成一个比它以前的序号更大的序号（实际上就是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提高</a:t>
            </a:r>
            <a:r>
              <a:rPr lang="en-US" altLang="zh-CN" sz="18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k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的值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），并将这个序号通过</a:t>
            </a:r>
            <a:r>
              <a:rPr lang="en-US" altLang="zh-CN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propose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消息广播给其他所有的副本；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    （</a:t>
            </a:r>
            <a:r>
              <a:rPr lang="en-US" altLang="zh-CN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3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）如果接受到广播的副本发现该序号比它以前见过的序号都大，则向发出广播的副本返回一个</a:t>
            </a:r>
            <a:r>
              <a:rPr lang="en-US" altLang="zh-CN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promise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消息，并且承诺不再接受旧的协调者发送的消息。如果大多数副本都返回了</a:t>
            </a:r>
            <a:r>
              <a:rPr lang="en-US" altLang="zh-CN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promise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消息，则新的协调者就产生了 </a:t>
            </a:r>
            <a:r>
              <a:rPr lang="zh-CN" altLang="en-US" sz="1800" dirty="0" smtClean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。</a:t>
            </a:r>
            <a:endParaRPr lang="en-US" altLang="zh-CN" sz="1800" dirty="0" smtClean="0">
              <a:solidFill>
                <a:schemeClr val="tx1"/>
              </a:solidFill>
              <a:latin typeface="+mn-ea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lvl="1" eaLnBrk="1" hangingPunct="1">
              <a:buFont typeface="Arial" panose="020B0604020202020204" pitchFamily="34" charset="0"/>
              <a:buNone/>
            </a:pPr>
            <a:endParaRPr lang="zh-CN" altLang="en-US" sz="1800" dirty="0">
              <a:solidFill>
                <a:schemeClr val="tx1"/>
              </a:solidFill>
              <a:latin typeface="+mn-ea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lvl="1" eaLnBrk="1" hangingPunct="1"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限制协调者可以选择的值 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      </a:t>
            </a:r>
            <a:r>
              <a:rPr lang="en-US" altLang="zh-CN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Paxos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强制新的协调者必须选择和前任相同的值 </a:t>
            </a:r>
          </a:p>
        </p:txBody>
      </p:sp>
    </p:spTree>
    <p:extLst>
      <p:ext uri="{BB962C8B-B14F-4D97-AF65-F5344CB8AC3E}">
        <p14:creationId xmlns:p14="http://schemas.microsoft.com/office/powerpoint/2010/main" val="200626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72</a:t>
            </a:fld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99665" y="4060120"/>
            <a:ext cx="862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+mn-ea"/>
              </a:rPr>
              <a:t>Chubby</a:t>
            </a:r>
            <a:r>
              <a:rPr lang="zh-CN" altLang="zh-CN" b="1" dirty="0" smtClean="0">
                <a:latin typeface="+mn-ea"/>
              </a:rPr>
              <a:t>保证</a:t>
            </a:r>
            <a:r>
              <a:rPr lang="zh-CN" altLang="zh-CN" b="1" dirty="0">
                <a:latin typeface="+mn-ea"/>
              </a:rPr>
              <a:t>在一段时间</a:t>
            </a:r>
            <a:r>
              <a:rPr lang="zh-CN" altLang="zh-CN" b="1" dirty="0" smtClean="0">
                <a:latin typeface="+mn-ea"/>
              </a:rPr>
              <a:t>内</a:t>
            </a:r>
            <a:r>
              <a:rPr lang="zh-CN" altLang="en-US" b="1" dirty="0" smtClean="0">
                <a:latin typeface="+mn-ea"/>
              </a:rPr>
              <a:t>有且仅有一台主</a:t>
            </a:r>
            <a:r>
              <a:rPr lang="zh-CN" altLang="zh-CN" b="1" dirty="0" smtClean="0">
                <a:latin typeface="+mn-ea"/>
              </a:rPr>
              <a:t>服务器</a:t>
            </a:r>
            <a:r>
              <a:rPr lang="zh-CN" altLang="en-US" b="1" dirty="0" smtClean="0">
                <a:latin typeface="+mn-ea"/>
              </a:rPr>
              <a:t>，</a:t>
            </a:r>
            <a:r>
              <a:rPr lang="zh-CN" altLang="zh-CN" b="1" dirty="0" smtClean="0">
                <a:latin typeface="+mn-ea"/>
              </a:rPr>
              <a:t>这</a:t>
            </a:r>
            <a:r>
              <a:rPr lang="zh-CN" altLang="zh-CN" b="1" dirty="0">
                <a:latin typeface="+mn-ea"/>
              </a:rPr>
              <a:t>段</a:t>
            </a:r>
            <a:r>
              <a:rPr lang="zh-CN" altLang="zh-CN" b="1" dirty="0" smtClean="0">
                <a:latin typeface="+mn-ea"/>
              </a:rPr>
              <a:t>时间称为</a:t>
            </a:r>
            <a:r>
              <a:rPr lang="zh-CN" altLang="en-US" b="1" dirty="0" smtClean="0">
                <a:latin typeface="+mn-ea"/>
              </a:rPr>
              <a:t>主服务器</a:t>
            </a:r>
            <a:r>
              <a:rPr lang="zh-CN" altLang="zh-CN" b="1" dirty="0" smtClean="0">
                <a:latin typeface="+mn-ea"/>
              </a:rPr>
              <a:t>租</a:t>
            </a:r>
            <a:r>
              <a:rPr lang="zh-CN" altLang="en-US" b="1" dirty="0" smtClean="0">
                <a:latin typeface="+mn-ea"/>
              </a:rPr>
              <a:t>约</a:t>
            </a:r>
            <a:r>
              <a:rPr lang="zh-CN" altLang="zh-CN" b="1" dirty="0" smtClean="0">
                <a:latin typeface="+mn-ea"/>
              </a:rPr>
              <a:t>期</a:t>
            </a:r>
            <a:r>
              <a:rPr lang="zh-CN" altLang="zh-CN" b="1" dirty="0">
                <a:latin typeface="+mn-ea"/>
              </a:rPr>
              <a:t>（</a:t>
            </a:r>
            <a:r>
              <a:rPr lang="en-US" altLang="zh-CN" b="1" dirty="0">
                <a:latin typeface="+mn-ea"/>
              </a:rPr>
              <a:t>Master Lease</a:t>
            </a:r>
            <a:r>
              <a:rPr lang="zh-CN" altLang="zh-CN" b="1" dirty="0">
                <a:latin typeface="+mn-ea"/>
              </a:rPr>
              <a:t>）</a:t>
            </a:r>
            <a:r>
              <a:rPr lang="zh-CN" altLang="zh-CN" b="1" dirty="0" smtClean="0">
                <a:latin typeface="+mn-ea"/>
              </a:rPr>
              <a:t>。</a:t>
            </a:r>
            <a:endParaRPr lang="zh-CN" altLang="en-US" b="1" spc="300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0126" y="3023353"/>
            <a:ext cx="87438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 dirty="0">
                <a:latin typeface="+mn-ea"/>
                <a:cs typeface="Arial" panose="020B0604020202020204" pitchFamily="34" charset="0"/>
              </a:rPr>
              <a:t>客户端的所有请求都是由主服务器</a:t>
            </a:r>
            <a:r>
              <a:rPr lang="zh-CN" altLang="en-US" b="1" kern="0" dirty="0" smtClean="0">
                <a:latin typeface="+mn-ea"/>
                <a:cs typeface="Arial" panose="020B0604020202020204" pitchFamily="34" charset="0"/>
              </a:rPr>
              <a:t>完成。</a:t>
            </a:r>
            <a:r>
              <a:rPr lang="zh-CN" altLang="en-US" kern="0" dirty="0" smtClean="0">
                <a:latin typeface="+mn-ea"/>
                <a:cs typeface="Arial" panose="020B0604020202020204" pitchFamily="34" charset="0"/>
              </a:rPr>
              <a:t>主</a:t>
            </a:r>
            <a:r>
              <a:rPr lang="zh-CN" altLang="en-US" kern="0" dirty="0">
                <a:latin typeface="+mn-ea"/>
                <a:cs typeface="Arial" panose="020B0604020202020204" pitchFamily="34" charset="0"/>
              </a:rPr>
              <a:t>服务器</a:t>
            </a:r>
            <a:r>
              <a:rPr lang="zh-CN" altLang="zh-CN" kern="0" dirty="0">
                <a:latin typeface="+mn-ea"/>
                <a:cs typeface="Arial" panose="020B0604020202020204" pitchFamily="34" charset="0"/>
              </a:rPr>
              <a:t>对数据库进行写操作，其他服务器</a:t>
            </a:r>
            <a:r>
              <a:rPr lang="zh-CN" altLang="zh-CN" kern="0" dirty="0" smtClean="0">
                <a:latin typeface="+mn-ea"/>
                <a:cs typeface="Arial" panose="020B0604020202020204" pitchFamily="34" charset="0"/>
              </a:rPr>
              <a:t>从</a:t>
            </a:r>
            <a:r>
              <a:rPr lang="zh-CN" altLang="en-US" kern="0" dirty="0">
                <a:latin typeface="+mn-ea"/>
                <a:cs typeface="Arial" panose="020B0604020202020204" pitchFamily="34" charset="0"/>
              </a:rPr>
              <a:t>主</a:t>
            </a:r>
            <a:r>
              <a:rPr lang="zh-CN" altLang="zh-CN" kern="0" dirty="0" smtClean="0">
                <a:latin typeface="+mn-ea"/>
                <a:cs typeface="Arial" panose="020B0604020202020204" pitchFamily="34" charset="0"/>
              </a:rPr>
              <a:t>服务器</a:t>
            </a:r>
            <a:r>
              <a:rPr lang="zh-CN" altLang="zh-CN" kern="0" dirty="0">
                <a:latin typeface="+mn-ea"/>
                <a:cs typeface="Arial" panose="020B0604020202020204" pitchFamily="34" charset="0"/>
              </a:rPr>
              <a:t>上同步数据库数据的更新。</a:t>
            </a:r>
            <a:endParaRPr lang="zh-CN" altLang="en-US" dirty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8405" y="4706451"/>
            <a:ext cx="83515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如果一</a:t>
            </a:r>
            <a:r>
              <a:rPr lang="zh-CN" altLang="en-US" dirty="0" smtClean="0">
                <a:latin typeface="+mn-ea"/>
              </a:rPr>
              <a:t>台服务器连续被推举为主服务器，这个租约期就会</a:t>
            </a:r>
            <a:r>
              <a:rPr lang="zh-CN" altLang="zh-CN" dirty="0" smtClean="0">
                <a:latin typeface="+mn-ea"/>
              </a:rPr>
              <a:t>延长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dirty="0" smtClean="0">
                <a:latin typeface="+mn-ea"/>
              </a:rPr>
              <a:t>如果</a:t>
            </a:r>
            <a:r>
              <a:rPr lang="zh-CN" altLang="en-US" dirty="0" smtClean="0">
                <a:latin typeface="+mn-ea"/>
              </a:rPr>
              <a:t>主</a:t>
            </a:r>
            <a:r>
              <a:rPr lang="zh-CN" altLang="zh-CN" dirty="0" smtClean="0">
                <a:latin typeface="+mn-ea"/>
              </a:rPr>
              <a:t>服务器</a:t>
            </a:r>
            <a:r>
              <a:rPr lang="zh-CN" altLang="zh-CN" dirty="0">
                <a:latin typeface="+mn-ea"/>
              </a:rPr>
              <a:t>出现故障，</a:t>
            </a:r>
            <a:r>
              <a:rPr lang="zh-CN" altLang="zh-CN" dirty="0" smtClean="0">
                <a:latin typeface="+mn-ea"/>
              </a:rPr>
              <a:t>那么</a:t>
            </a:r>
            <a:r>
              <a:rPr lang="zh-CN" altLang="en-US" dirty="0" smtClean="0">
                <a:latin typeface="+mn-ea"/>
              </a:rPr>
              <a:t>其他</a:t>
            </a:r>
            <a:r>
              <a:rPr lang="zh-CN" altLang="zh-CN" dirty="0" smtClean="0">
                <a:latin typeface="+mn-ea"/>
              </a:rPr>
              <a:t>的</a:t>
            </a:r>
            <a:r>
              <a:rPr lang="zh-CN" altLang="zh-CN" dirty="0">
                <a:latin typeface="+mn-ea"/>
              </a:rPr>
              <a:t>服务器就会进行新一轮</a:t>
            </a:r>
            <a:r>
              <a:rPr lang="zh-CN" altLang="zh-CN" dirty="0" smtClean="0">
                <a:latin typeface="+mn-ea"/>
              </a:rPr>
              <a:t>的选举，产生</a:t>
            </a:r>
            <a:r>
              <a:rPr lang="zh-CN" altLang="zh-CN" dirty="0">
                <a:latin typeface="+mn-ea"/>
              </a:rPr>
              <a:t>新</a:t>
            </a:r>
            <a:r>
              <a:rPr lang="zh-CN" altLang="zh-CN" dirty="0" smtClean="0">
                <a:latin typeface="+mn-ea"/>
              </a:rPr>
              <a:t>的</a:t>
            </a:r>
            <a:r>
              <a:rPr lang="zh-CN" altLang="en-US" dirty="0" smtClean="0">
                <a:latin typeface="+mn-ea"/>
              </a:rPr>
              <a:t>主</a:t>
            </a:r>
            <a:r>
              <a:rPr lang="zh-CN" altLang="zh-CN" dirty="0" smtClean="0">
                <a:latin typeface="+mn-ea"/>
              </a:rPr>
              <a:t>服务器</a:t>
            </a:r>
            <a:r>
              <a:rPr lang="zh-CN" altLang="zh-CN" dirty="0">
                <a:latin typeface="+mn-ea"/>
              </a:rPr>
              <a:t>，开始新</a:t>
            </a:r>
            <a:r>
              <a:rPr lang="zh-CN" altLang="zh-CN" dirty="0" smtClean="0">
                <a:latin typeface="+mn-ea"/>
              </a:rPr>
              <a:t>的租</a:t>
            </a:r>
            <a:r>
              <a:rPr lang="zh-CN" altLang="en-US" dirty="0" smtClean="0">
                <a:latin typeface="+mn-ea"/>
              </a:rPr>
              <a:t>约</a:t>
            </a:r>
            <a:r>
              <a:rPr lang="zh-CN" altLang="zh-CN" dirty="0" smtClean="0">
                <a:latin typeface="+mn-ea"/>
              </a:rPr>
              <a:t>期</a:t>
            </a:r>
            <a:r>
              <a:rPr lang="zh-CN" altLang="zh-CN" dirty="0">
                <a:latin typeface="+mn-ea"/>
              </a:rPr>
              <a:t>。</a:t>
            </a:r>
            <a:endParaRPr lang="zh-CN" altLang="en-US" spc="300" dirty="0"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4045" y="2040374"/>
            <a:ext cx="8636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 dirty="0" smtClean="0">
                <a:latin typeface="+mn-ea"/>
                <a:cs typeface="Arial" panose="020B0604020202020204" pitchFamily="34" charset="0"/>
              </a:rPr>
              <a:t>客户端需要确定主服务器的位置。</a:t>
            </a:r>
            <a:r>
              <a:rPr lang="en-US" altLang="zh-CN" dirty="0" smtClean="0">
                <a:latin typeface="+mn-ea"/>
              </a:rPr>
              <a:t>Chubby</a:t>
            </a:r>
            <a:r>
              <a:rPr lang="zh-CN" altLang="zh-CN" dirty="0" smtClean="0">
                <a:latin typeface="+mn-ea"/>
              </a:rPr>
              <a:t>客户端通过</a:t>
            </a:r>
            <a:r>
              <a:rPr lang="en-US" altLang="zh-CN" dirty="0" smtClean="0">
                <a:latin typeface="+mn-ea"/>
              </a:rPr>
              <a:t>DNS</a:t>
            </a:r>
            <a:r>
              <a:rPr lang="zh-CN" altLang="zh-CN" dirty="0" smtClean="0">
                <a:latin typeface="+mn-ea"/>
              </a:rPr>
              <a:t>发起请求</a:t>
            </a:r>
            <a:r>
              <a:rPr lang="zh-CN" altLang="en-US" dirty="0" smtClean="0">
                <a:latin typeface="+mn-ea"/>
              </a:rPr>
              <a:t>，</a:t>
            </a:r>
            <a:r>
              <a:rPr lang="zh-CN" altLang="zh-CN" dirty="0" smtClean="0">
                <a:latin typeface="+mn-ea"/>
              </a:rPr>
              <a:t>非</a:t>
            </a:r>
            <a:r>
              <a:rPr lang="zh-CN" altLang="en-US" dirty="0" smtClean="0">
                <a:latin typeface="+mn-ea"/>
              </a:rPr>
              <a:t>主</a:t>
            </a:r>
            <a:r>
              <a:rPr lang="zh-CN" altLang="zh-CN" dirty="0" smtClean="0">
                <a:latin typeface="+mn-ea"/>
              </a:rPr>
              <a:t>的服务器</a:t>
            </a:r>
            <a:r>
              <a:rPr lang="zh-CN" altLang="en-US" dirty="0" smtClean="0">
                <a:latin typeface="+mn-ea"/>
              </a:rPr>
              <a:t>副本</a:t>
            </a:r>
            <a:r>
              <a:rPr lang="zh-CN" altLang="zh-CN" dirty="0" smtClean="0">
                <a:latin typeface="+mn-ea"/>
              </a:rPr>
              <a:t>，会将当前</a:t>
            </a:r>
            <a:r>
              <a:rPr lang="zh-CN" altLang="en-US" dirty="0" smtClean="0">
                <a:latin typeface="+mn-ea"/>
              </a:rPr>
              <a:t>主</a:t>
            </a:r>
            <a:r>
              <a:rPr lang="zh-CN" altLang="zh-CN" dirty="0" smtClean="0">
                <a:latin typeface="+mn-ea"/>
              </a:rPr>
              <a:t>服务器</a:t>
            </a:r>
            <a:r>
              <a:rPr lang="zh-CN" altLang="en-US" dirty="0" smtClean="0">
                <a:latin typeface="+mn-ea"/>
              </a:rPr>
              <a:t>的</a:t>
            </a:r>
            <a:r>
              <a:rPr lang="zh-CN" altLang="zh-CN" dirty="0" smtClean="0">
                <a:latin typeface="+mn-ea"/>
              </a:rPr>
              <a:t>标识反馈给客户端</a:t>
            </a:r>
            <a:r>
              <a:rPr lang="zh-CN" altLang="en-US" dirty="0" smtClean="0"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0126" y="1001871"/>
            <a:ext cx="8037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+mn-ea"/>
                <a:sym typeface="Wingdings" panose="05000000000000000000" pitchFamily="2" charset="2"/>
              </a:rPr>
              <a:t></a:t>
            </a:r>
            <a:r>
              <a:rPr lang="en-US" altLang="zh-CN" b="1" dirty="0">
                <a:latin typeface="+mn-ea"/>
              </a:rPr>
              <a:t>Chubby</a:t>
            </a:r>
            <a:r>
              <a:rPr lang="zh-CN" altLang="en-US" b="1" dirty="0">
                <a:latin typeface="+mn-ea"/>
              </a:rPr>
              <a:t>做了一个重要优化来提高系统效率</a:t>
            </a:r>
            <a:r>
              <a:rPr lang="en-US" altLang="zh-CN" b="1" dirty="0">
                <a:latin typeface="+mn-ea"/>
              </a:rPr>
              <a:t>—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在选择某一个副本作为协调者之后就长期不变</a:t>
            </a:r>
            <a:r>
              <a:rPr lang="zh-CN" altLang="en-US" b="1" dirty="0">
                <a:latin typeface="+mn-ea"/>
              </a:rPr>
              <a:t>，此时协调者就被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称为主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服务器</a:t>
            </a:r>
            <a:r>
              <a:rPr lang="en-US" altLang="zh-CN" b="1" dirty="0" smtClean="0">
                <a:latin typeface="+mn-ea"/>
              </a:rPr>
              <a:t>(Master)</a:t>
            </a:r>
            <a:endParaRPr lang="zh-CN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39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73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99253" y="811034"/>
            <a:ext cx="3103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4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、</a:t>
            </a:r>
            <a:r>
              <a:rPr lang="en-US" altLang="zh-CN" sz="2400" b="1" dirty="0" smtClean="0">
                <a:solidFill>
                  <a:schemeClr val="accent6"/>
                </a:solidFill>
              </a:rPr>
              <a:t>Chubby</a:t>
            </a:r>
            <a:r>
              <a:rPr lang="zh-CN" altLang="en-US" sz="2400" b="1" dirty="0">
                <a:solidFill>
                  <a:schemeClr val="accent6"/>
                </a:solidFill>
              </a:rPr>
              <a:t>文件系统</a:t>
            </a:r>
          </a:p>
        </p:txBody>
      </p:sp>
      <p:sp>
        <p:nvSpPr>
          <p:cNvPr id="5" name="椭圆 4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矩形 31"/>
          <p:cNvSpPr/>
          <p:nvPr/>
        </p:nvSpPr>
        <p:spPr>
          <a:xfrm>
            <a:off x="175910" y="1514375"/>
            <a:ext cx="9079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spc="300" dirty="0" smtClean="0">
                <a:latin typeface="+mn-ea"/>
              </a:rPr>
              <a:t>Chubby</a:t>
            </a:r>
            <a:r>
              <a:rPr lang="zh-CN" altLang="en-US" sz="2000" b="1" spc="300" dirty="0" smtClean="0">
                <a:latin typeface="+mn-ea"/>
              </a:rPr>
              <a:t>系统的本质是一个分布式的、存储大量小文件的文件系统。</a:t>
            </a:r>
            <a:endParaRPr lang="zh-CN" altLang="en-US" sz="2000" b="1" spc="300" dirty="0">
              <a:latin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0412" y="2033050"/>
            <a:ext cx="87465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pc="300" dirty="0">
                <a:latin typeface="+mn-ea"/>
              </a:rPr>
              <a:t>锁</a:t>
            </a:r>
            <a:r>
              <a:rPr lang="zh-CN" altLang="en-US" spc="300" dirty="0" smtClean="0">
                <a:latin typeface="+mn-ea"/>
              </a:rPr>
              <a:t>服务中，每一个文件就代表一个锁。用户通过打开、关闭和读取文件，获得</a:t>
            </a:r>
            <a:r>
              <a:rPr lang="zh-CN" altLang="en-US" b="1" spc="300" dirty="0" smtClean="0">
                <a:solidFill>
                  <a:srgbClr val="FF0000"/>
                </a:solidFill>
                <a:latin typeface="+mn-ea"/>
              </a:rPr>
              <a:t>共享锁</a:t>
            </a:r>
            <a:r>
              <a:rPr lang="zh-CN" altLang="en-US" spc="300" dirty="0" smtClean="0">
                <a:latin typeface="+mn-ea"/>
              </a:rPr>
              <a:t>（</a:t>
            </a:r>
            <a:r>
              <a:rPr lang="en-US" altLang="zh-CN" spc="300" dirty="0" smtClean="0">
                <a:latin typeface="+mn-ea"/>
              </a:rPr>
              <a:t>Shared</a:t>
            </a:r>
            <a:r>
              <a:rPr lang="zh-CN" altLang="en-US" spc="300" dirty="0" smtClean="0">
                <a:latin typeface="+mn-ea"/>
              </a:rPr>
              <a:t>）或</a:t>
            </a:r>
            <a:r>
              <a:rPr lang="zh-CN" altLang="en-US" b="1" spc="300" dirty="0" smtClean="0">
                <a:solidFill>
                  <a:srgbClr val="FF0000"/>
                </a:solidFill>
                <a:latin typeface="+mn-ea"/>
              </a:rPr>
              <a:t>独占锁</a:t>
            </a:r>
            <a:r>
              <a:rPr lang="zh-CN" altLang="en-US" spc="300" dirty="0" smtClean="0">
                <a:latin typeface="+mn-ea"/>
              </a:rPr>
              <a:t>（</a:t>
            </a:r>
            <a:r>
              <a:rPr lang="en-US" altLang="zh-CN" spc="300" dirty="0" smtClean="0">
                <a:latin typeface="+mn-ea"/>
              </a:rPr>
              <a:t>Exclusive</a:t>
            </a:r>
            <a:r>
              <a:rPr lang="zh-CN" altLang="en-US" spc="300" dirty="0" smtClean="0">
                <a:latin typeface="+mn-ea"/>
              </a:rPr>
              <a:t>）</a:t>
            </a:r>
            <a:endParaRPr lang="en-US" altLang="zh-CN" spc="3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pc="3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pc="300" dirty="0" smtClean="0">
                <a:latin typeface="+mn-ea"/>
              </a:rPr>
              <a:t>选举主服务器过程中，符合条件的服务器都可以通过申请打开某个文件，并请求锁住文件。</a:t>
            </a:r>
            <a:endParaRPr lang="en-US" altLang="zh-CN" spc="3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pc="3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pc="300" dirty="0" smtClean="0">
                <a:latin typeface="+mn-ea"/>
              </a:rPr>
              <a:t>成功获得锁的服务器自动成为</a:t>
            </a:r>
            <a:r>
              <a:rPr lang="zh-CN" altLang="en-US" b="1" spc="300" dirty="0" smtClean="0">
                <a:solidFill>
                  <a:srgbClr val="FF0000"/>
                </a:solidFill>
                <a:latin typeface="+mn-ea"/>
              </a:rPr>
              <a:t>主服务器</a:t>
            </a:r>
            <a:r>
              <a:rPr lang="zh-CN" altLang="en-US" spc="300" dirty="0" smtClean="0">
                <a:latin typeface="+mn-ea"/>
              </a:rPr>
              <a:t>，并将其地址写入这个文件夹中，以便其他服务器获知主服务器的地址信息。</a:t>
            </a:r>
            <a:endParaRPr lang="en-US" altLang="zh-CN" spc="3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67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74</a:t>
            </a:fld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2611" y="1199332"/>
            <a:ext cx="8746547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spc="300" dirty="0" smtClean="0">
                <a:latin typeface="+mn-ea"/>
              </a:rPr>
              <a:t>Chubby</a:t>
            </a:r>
            <a:r>
              <a:rPr lang="zh-CN" altLang="en-US" sz="2000" b="1" spc="300" dirty="0" smtClean="0">
                <a:latin typeface="+mn-ea"/>
              </a:rPr>
              <a:t>文件系统和</a:t>
            </a:r>
            <a:r>
              <a:rPr lang="en-US" altLang="zh-CN" sz="2000" b="1" spc="300" dirty="0" smtClean="0">
                <a:latin typeface="+mn-ea"/>
              </a:rPr>
              <a:t>UNIX</a:t>
            </a:r>
            <a:r>
              <a:rPr lang="zh-CN" altLang="en-US" sz="2000" b="1" spc="300" dirty="0" smtClean="0">
                <a:latin typeface="+mn-ea"/>
              </a:rPr>
              <a:t>类似</a:t>
            </a:r>
            <a:endParaRPr lang="en-US" altLang="zh-CN" sz="2000" b="1" spc="3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000" b="1" spc="300" dirty="0" smtClean="0">
              <a:latin typeface="+mn-ea"/>
            </a:endParaRPr>
          </a:p>
          <a:p>
            <a:r>
              <a:rPr lang="zh-CN" altLang="en-US" dirty="0">
                <a:latin typeface="+mn-ea"/>
              </a:rPr>
              <a:t> </a:t>
            </a:r>
            <a:r>
              <a:rPr lang="zh-CN" altLang="en-US" dirty="0">
                <a:latin typeface="+mn-ea"/>
                <a:sym typeface="Wingdings" panose="05000000000000000000" pitchFamily="2" charset="2"/>
              </a:rPr>
              <a:t></a:t>
            </a:r>
            <a:r>
              <a:rPr lang="zh-CN" altLang="en-US" dirty="0" smtClean="0">
                <a:latin typeface="+mn-ea"/>
              </a:rPr>
              <a:t>例如</a:t>
            </a:r>
            <a:r>
              <a:rPr lang="zh-CN" altLang="en-US" dirty="0">
                <a:latin typeface="+mn-ea"/>
              </a:rPr>
              <a:t>在文件名“</a:t>
            </a:r>
            <a:r>
              <a:rPr lang="en-US" altLang="zh-CN" dirty="0">
                <a:latin typeface="+mn-ea"/>
              </a:rPr>
              <a:t>/ls/foo/wombat/pouch”</a:t>
            </a:r>
            <a:r>
              <a:rPr lang="zh-CN" altLang="en-US" dirty="0">
                <a:latin typeface="+mn-ea"/>
              </a:rPr>
              <a:t>中，</a:t>
            </a:r>
            <a:r>
              <a:rPr lang="en-US" altLang="zh-CN" dirty="0">
                <a:solidFill>
                  <a:srgbClr val="FD4C39"/>
                </a:solidFill>
                <a:latin typeface="+mn-ea"/>
              </a:rPr>
              <a:t>ls</a:t>
            </a:r>
            <a:r>
              <a:rPr lang="zh-CN" altLang="en-US" dirty="0">
                <a:latin typeface="+mn-ea"/>
              </a:rPr>
              <a:t>代表</a:t>
            </a:r>
            <a:r>
              <a:rPr lang="en-US" altLang="zh-CN" dirty="0">
                <a:latin typeface="+mn-ea"/>
              </a:rPr>
              <a:t>lock service</a:t>
            </a:r>
            <a:r>
              <a:rPr lang="zh-CN" altLang="en-US" dirty="0">
                <a:latin typeface="+mn-ea"/>
              </a:rPr>
              <a:t>，这是所有</a:t>
            </a:r>
            <a:r>
              <a:rPr lang="en-US" altLang="zh-CN" dirty="0">
                <a:latin typeface="+mn-ea"/>
              </a:rPr>
              <a:t>Chubby</a:t>
            </a:r>
            <a:r>
              <a:rPr lang="zh-CN" altLang="en-US" dirty="0">
                <a:latin typeface="+mn-ea"/>
              </a:rPr>
              <a:t>文件系统的共有前缀；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foo</a:t>
            </a:r>
            <a:r>
              <a:rPr lang="zh-CN" altLang="en-US" dirty="0">
                <a:latin typeface="+mn-ea"/>
              </a:rPr>
              <a:t>是某个单元的名称；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/wombat/pouch</a:t>
            </a:r>
            <a:r>
              <a:rPr lang="zh-CN" altLang="en-US" dirty="0">
                <a:latin typeface="+mn-ea"/>
              </a:rPr>
              <a:t>则是</a:t>
            </a:r>
            <a:r>
              <a:rPr lang="en-US" altLang="zh-CN" dirty="0">
                <a:latin typeface="+mn-ea"/>
              </a:rPr>
              <a:t>foo</a:t>
            </a:r>
            <a:r>
              <a:rPr lang="zh-CN" altLang="en-US" dirty="0">
                <a:latin typeface="+mn-ea"/>
              </a:rPr>
              <a:t>这个单元上的文件目录或者文件名 </a:t>
            </a:r>
            <a:endParaRPr lang="zh-CN" altLang="en-US" spc="300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7417" y="4852069"/>
            <a:ext cx="88375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  <a:sym typeface="Wingdings" panose="05000000000000000000" pitchFamily="2" charset="2"/>
              </a:rPr>
              <a:t>在具体实现时，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文件系统由许多节点组成</a:t>
            </a:r>
            <a:r>
              <a:rPr lang="zh-CN" altLang="en-US" dirty="0">
                <a:latin typeface="+mn-ea"/>
                <a:sym typeface="Wingdings" panose="05000000000000000000" pitchFamily="2" charset="2"/>
              </a:rPr>
              <a:t>，分为永久型和临时型，每个节点就是一个文件或目录。节点中保存着包括</a:t>
            </a:r>
            <a:r>
              <a:rPr lang="en-US" altLang="zh-CN" dirty="0">
                <a:latin typeface="+mn-ea"/>
                <a:sym typeface="Wingdings" panose="05000000000000000000" pitchFamily="2" charset="2"/>
              </a:rPr>
              <a:t>ACL</a:t>
            </a:r>
            <a:r>
              <a:rPr lang="zh-CN" altLang="en-US" dirty="0">
                <a:latin typeface="+mn-ea"/>
                <a:sym typeface="Wingdings" panose="05000000000000000000" pitchFamily="2" charset="2"/>
              </a:rPr>
              <a:t>（</a:t>
            </a:r>
            <a:r>
              <a:rPr lang="en-US" altLang="zh-CN" dirty="0">
                <a:latin typeface="+mn-ea"/>
                <a:sym typeface="Wingdings" panose="05000000000000000000" pitchFamily="2" charset="2"/>
              </a:rPr>
              <a:t>Access Control List</a:t>
            </a:r>
            <a:r>
              <a:rPr lang="zh-CN" altLang="en-US" dirty="0">
                <a:latin typeface="+mn-ea"/>
                <a:sym typeface="Wingdings" panose="05000000000000000000" pitchFamily="2" charset="2"/>
              </a:rPr>
              <a:t>，访问控制列表）在内的多种系统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元数据</a:t>
            </a:r>
            <a:endParaRPr lang="zh-CN" altLang="en-US" b="1" spc="3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2610" y="2865789"/>
            <a:ext cx="8746547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+mn-ea"/>
                <a:sym typeface="Wingdings" panose="05000000000000000000" pitchFamily="2" charset="2"/>
              </a:rPr>
              <a:t>Google</a:t>
            </a:r>
            <a:r>
              <a:rPr lang="zh-CN" altLang="en-US" sz="2000" b="1" dirty="0">
                <a:latin typeface="+mn-ea"/>
                <a:sym typeface="Wingdings" panose="05000000000000000000" pitchFamily="2" charset="2"/>
              </a:rPr>
              <a:t>对</a:t>
            </a:r>
            <a:r>
              <a:rPr lang="en-US" altLang="zh-CN" sz="2000" b="1" dirty="0">
                <a:latin typeface="+mn-ea"/>
                <a:sym typeface="Wingdings" panose="05000000000000000000" pitchFamily="2" charset="2"/>
              </a:rPr>
              <a:t>Chubby</a:t>
            </a:r>
            <a:r>
              <a:rPr lang="zh-CN" altLang="en-US" sz="2000" b="1" dirty="0">
                <a:latin typeface="+mn-ea"/>
                <a:sym typeface="Wingdings" panose="05000000000000000000" pitchFamily="2" charset="2"/>
              </a:rPr>
              <a:t>做了一些与</a:t>
            </a:r>
            <a:r>
              <a:rPr lang="en-US" altLang="zh-CN" sz="2000" b="1" dirty="0">
                <a:latin typeface="+mn-ea"/>
                <a:sym typeface="Wingdings" panose="05000000000000000000" pitchFamily="2" charset="2"/>
              </a:rPr>
              <a:t>UNIX</a:t>
            </a:r>
            <a:r>
              <a:rPr lang="zh-CN" altLang="en-US" sz="2000" b="1" dirty="0">
                <a:latin typeface="+mn-ea"/>
                <a:sym typeface="Wingdings" panose="05000000000000000000" pitchFamily="2" charset="2"/>
              </a:rPr>
              <a:t>不同的</a:t>
            </a:r>
            <a:r>
              <a:rPr lang="zh-CN" altLang="en-US" sz="2000" b="1" dirty="0" smtClean="0">
                <a:latin typeface="+mn-ea"/>
                <a:sym typeface="Wingdings" panose="05000000000000000000" pitchFamily="2" charset="2"/>
              </a:rPr>
              <a:t>改变</a:t>
            </a:r>
            <a:endParaRPr lang="en-US" altLang="zh-CN" sz="2000" b="1" dirty="0" smtClean="0">
              <a:latin typeface="+mn-ea"/>
              <a:sym typeface="Wingdings" panose="05000000000000000000" pitchFamily="2" charset="2"/>
            </a:endParaRPr>
          </a:p>
          <a:p>
            <a:pPr marL="285750" lvl="1" indent="-285750">
              <a:buFont typeface="Wingdings" panose="05000000000000000000" pitchFamily="2" charset="2"/>
              <a:buChar char="l"/>
            </a:pPr>
            <a:endParaRPr lang="en-US" altLang="zh-CN" sz="2000" b="1" dirty="0" smtClean="0">
              <a:latin typeface="+mn-ea"/>
              <a:sym typeface="Wingdings" panose="05000000000000000000" pitchFamily="2" charset="2"/>
            </a:endParaRPr>
          </a:p>
          <a:p>
            <a:pPr marL="0" lvl="1"/>
            <a:r>
              <a:rPr lang="zh-CN" altLang="en-US" dirty="0">
                <a:latin typeface="+mn-ea"/>
                <a:sym typeface="Wingdings" panose="05000000000000000000" pitchFamily="2" charset="2"/>
              </a:rPr>
              <a:t> </a:t>
            </a:r>
            <a:r>
              <a:rPr lang="zh-CN" altLang="en-US" dirty="0" smtClean="0">
                <a:latin typeface="+mn-ea"/>
                <a:sym typeface="Wingdings" panose="05000000000000000000" pitchFamily="2" charset="2"/>
              </a:rPr>
              <a:t>例如</a:t>
            </a:r>
            <a:r>
              <a:rPr lang="en-US" altLang="zh-CN" dirty="0">
                <a:latin typeface="+mn-ea"/>
                <a:sym typeface="Wingdings" panose="05000000000000000000" pitchFamily="2" charset="2"/>
              </a:rPr>
              <a:t>Chubby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不支持内部文件的移动；不记录文件的最后访问时间</a:t>
            </a:r>
            <a:r>
              <a:rPr lang="zh-CN" altLang="en-US" dirty="0">
                <a:latin typeface="+mn-ea"/>
                <a:sym typeface="Wingdings" panose="05000000000000000000" pitchFamily="2" charset="2"/>
              </a:rPr>
              <a:t>；另外在</a:t>
            </a:r>
            <a:r>
              <a:rPr lang="en-US" altLang="zh-CN" dirty="0">
                <a:latin typeface="+mn-ea"/>
                <a:sym typeface="Wingdings" panose="05000000000000000000" pitchFamily="2" charset="2"/>
              </a:rPr>
              <a:t>Chubby</a:t>
            </a:r>
            <a:r>
              <a:rPr lang="zh-CN" altLang="en-US" dirty="0">
                <a:latin typeface="+mn-ea"/>
                <a:sym typeface="Wingdings" panose="05000000000000000000" pitchFamily="2" charset="2"/>
              </a:rPr>
              <a:t>中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并没有符号连接</a:t>
            </a:r>
            <a:r>
              <a:rPr lang="zh-CN" altLang="en-US" dirty="0">
                <a:latin typeface="+mn-ea"/>
                <a:sym typeface="Wingdings" panose="05000000000000000000" pitchFamily="2" charset="2"/>
              </a:rPr>
              <a:t>（</a:t>
            </a:r>
            <a:r>
              <a:rPr lang="en-US" altLang="zh-CN" dirty="0">
                <a:latin typeface="+mn-ea"/>
                <a:sym typeface="Wingdings" panose="05000000000000000000" pitchFamily="2" charset="2"/>
              </a:rPr>
              <a:t>Symbolic Link</a:t>
            </a:r>
            <a:r>
              <a:rPr lang="zh-CN" altLang="en-US" dirty="0">
                <a:latin typeface="+mn-ea"/>
                <a:sym typeface="Wingdings" panose="05000000000000000000" pitchFamily="2" charset="2"/>
              </a:rPr>
              <a:t>，又叫软连接，类似于</a:t>
            </a:r>
            <a:r>
              <a:rPr lang="en-US" altLang="zh-CN" dirty="0">
                <a:latin typeface="+mn-ea"/>
                <a:sym typeface="Wingdings" panose="05000000000000000000" pitchFamily="2" charset="2"/>
              </a:rPr>
              <a:t>Windows</a:t>
            </a:r>
            <a:r>
              <a:rPr lang="zh-CN" altLang="en-US" dirty="0">
                <a:latin typeface="+mn-ea"/>
                <a:sym typeface="Wingdings" panose="05000000000000000000" pitchFamily="2" charset="2"/>
              </a:rPr>
              <a:t>系统中的快捷方式）和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硬连接</a:t>
            </a:r>
            <a:r>
              <a:rPr lang="zh-CN" altLang="en-US" dirty="0">
                <a:latin typeface="+mn-ea"/>
                <a:sym typeface="Wingdings" panose="05000000000000000000" pitchFamily="2" charset="2"/>
              </a:rPr>
              <a:t>（</a:t>
            </a:r>
            <a:r>
              <a:rPr lang="en-US" altLang="zh-CN" dirty="0">
                <a:latin typeface="+mn-ea"/>
                <a:sym typeface="Wingdings" panose="05000000000000000000" pitchFamily="2" charset="2"/>
              </a:rPr>
              <a:t>Hard Link</a:t>
            </a:r>
            <a:r>
              <a:rPr lang="zh-CN" altLang="en-US" dirty="0">
                <a:latin typeface="+mn-ea"/>
                <a:sym typeface="Wingdings" panose="05000000000000000000" pitchFamily="2" charset="2"/>
              </a:rPr>
              <a:t>，类似于别名）的概念 </a:t>
            </a:r>
          </a:p>
        </p:txBody>
      </p:sp>
    </p:spTree>
    <p:extLst>
      <p:ext uri="{BB962C8B-B14F-4D97-AF65-F5344CB8AC3E}">
        <p14:creationId xmlns:p14="http://schemas.microsoft.com/office/powerpoint/2010/main" val="292464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75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99253" y="811034"/>
            <a:ext cx="7215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6"/>
                </a:solidFill>
              </a:rPr>
              <a:t>节点元数据包含以下</a:t>
            </a:r>
            <a:r>
              <a:rPr lang="en-US" altLang="zh-CN" sz="2400" b="1" dirty="0" smtClean="0">
                <a:solidFill>
                  <a:schemeClr val="accent6"/>
                </a:solidFill>
              </a:rPr>
              <a:t>4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种编号（</a:t>
            </a:r>
            <a:r>
              <a:rPr lang="zh-CN" altLang="en-US" sz="2400" b="1" dirty="0">
                <a:solidFill>
                  <a:schemeClr val="accent6"/>
                </a:solidFill>
              </a:rPr>
              <a:t>单调递增的</a:t>
            </a:r>
            <a:r>
              <a:rPr lang="en-US" altLang="zh-CN" sz="2400" b="1" dirty="0">
                <a:solidFill>
                  <a:schemeClr val="accent6"/>
                </a:solidFill>
              </a:rPr>
              <a:t>64</a:t>
            </a:r>
            <a:r>
              <a:rPr lang="zh-CN" altLang="en-US" sz="2400" b="1" dirty="0">
                <a:solidFill>
                  <a:schemeClr val="accent6"/>
                </a:solidFill>
              </a:rPr>
              <a:t>位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）：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420852" y="1625405"/>
            <a:ext cx="8265948" cy="768297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20852" y="1507905"/>
            <a:ext cx="2988406" cy="10032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81090" y="1670205"/>
            <a:ext cx="10695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</a:rPr>
              <a:t>实例号</a:t>
            </a:r>
          </a:p>
        </p:txBody>
      </p:sp>
      <p:sp>
        <p:nvSpPr>
          <p:cNvPr id="11" name="矩形 10"/>
          <p:cNvSpPr/>
          <p:nvPr/>
        </p:nvSpPr>
        <p:spPr>
          <a:xfrm>
            <a:off x="641306" y="2087070"/>
            <a:ext cx="2541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spc="300" dirty="0">
                <a:solidFill>
                  <a:schemeClr val="bg1"/>
                </a:solidFill>
              </a:rPr>
              <a:t>Instance Number</a:t>
            </a:r>
            <a:endParaRPr lang="zh-CN" altLang="en-US" sz="1600" b="1" spc="3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29712" y="1824887"/>
            <a:ext cx="48013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新节点实例号必定大于旧节点的实例号。</a:t>
            </a:r>
          </a:p>
        </p:txBody>
      </p:sp>
      <p:sp>
        <p:nvSpPr>
          <p:cNvPr id="14" name="椭圆 13"/>
          <p:cNvSpPr/>
          <p:nvPr/>
        </p:nvSpPr>
        <p:spPr>
          <a:xfrm>
            <a:off x="917761" y="1690067"/>
            <a:ext cx="323850" cy="323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1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20852" y="3815808"/>
            <a:ext cx="8265948" cy="768297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20852" y="3698308"/>
            <a:ext cx="2988406" cy="10032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281090" y="3860608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</a:rPr>
              <a:t>锁生成号</a:t>
            </a:r>
          </a:p>
        </p:txBody>
      </p:sp>
      <p:sp>
        <p:nvSpPr>
          <p:cNvPr id="19" name="矩形 18"/>
          <p:cNvSpPr/>
          <p:nvPr/>
        </p:nvSpPr>
        <p:spPr>
          <a:xfrm>
            <a:off x="564059" y="4277473"/>
            <a:ext cx="27831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Lock Generation Number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629712" y="4015290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锁被用户持有</a:t>
            </a:r>
            <a:r>
              <a:rPr lang="zh-CN" altLang="en-US" sz="2000" dirty="0" smtClean="0">
                <a:solidFill>
                  <a:schemeClr val="bg1"/>
                </a:solidFill>
              </a:rPr>
              <a:t>时，该</a:t>
            </a:r>
            <a:r>
              <a:rPr lang="zh-CN" altLang="en-US" sz="2000" dirty="0">
                <a:solidFill>
                  <a:schemeClr val="bg1"/>
                </a:solidFill>
              </a:rPr>
              <a:t>号增加。</a:t>
            </a:r>
          </a:p>
        </p:txBody>
      </p:sp>
      <p:sp>
        <p:nvSpPr>
          <p:cNvPr id="22" name="矩形 21"/>
          <p:cNvSpPr/>
          <p:nvPr/>
        </p:nvSpPr>
        <p:spPr>
          <a:xfrm>
            <a:off x="420852" y="2730529"/>
            <a:ext cx="8265948" cy="768297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0852" y="2613029"/>
            <a:ext cx="2988406" cy="10032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281090" y="2775329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</a:rPr>
              <a:t>内容生成号</a:t>
            </a:r>
          </a:p>
        </p:txBody>
      </p:sp>
      <p:sp>
        <p:nvSpPr>
          <p:cNvPr id="25" name="矩形 24"/>
          <p:cNvSpPr/>
          <p:nvPr/>
        </p:nvSpPr>
        <p:spPr>
          <a:xfrm>
            <a:off x="357188" y="3192194"/>
            <a:ext cx="31365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Content Generation Number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29712" y="2930011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文件内容修改</a:t>
            </a:r>
            <a:r>
              <a:rPr lang="zh-CN" altLang="en-US" sz="2000" dirty="0" smtClean="0">
                <a:solidFill>
                  <a:schemeClr val="bg1"/>
                </a:solidFill>
              </a:rPr>
              <a:t>时，该</a:t>
            </a:r>
            <a:r>
              <a:rPr lang="zh-CN" altLang="en-US" sz="2000" dirty="0">
                <a:solidFill>
                  <a:schemeClr val="bg1"/>
                </a:solidFill>
              </a:rPr>
              <a:t>号增加。</a:t>
            </a:r>
          </a:p>
        </p:txBody>
      </p:sp>
      <p:sp>
        <p:nvSpPr>
          <p:cNvPr id="27" name="椭圆 26"/>
          <p:cNvSpPr/>
          <p:nvPr/>
        </p:nvSpPr>
        <p:spPr>
          <a:xfrm>
            <a:off x="917761" y="2796699"/>
            <a:ext cx="323850" cy="323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2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917761" y="3894873"/>
            <a:ext cx="323850" cy="323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3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20852" y="4931636"/>
            <a:ext cx="8265948" cy="768297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20852" y="4814136"/>
            <a:ext cx="2988406" cy="10032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281090" y="4976436"/>
            <a:ext cx="1687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spc="300" dirty="0">
                <a:solidFill>
                  <a:schemeClr val="bg1"/>
                </a:solidFill>
              </a:rPr>
              <a:t>ACL</a:t>
            </a:r>
            <a:r>
              <a:rPr lang="zh-CN" altLang="en-US" sz="2000" b="1" spc="300" dirty="0">
                <a:solidFill>
                  <a:schemeClr val="bg1"/>
                </a:solidFill>
              </a:rPr>
              <a:t>生成号</a:t>
            </a:r>
          </a:p>
        </p:txBody>
      </p:sp>
      <p:sp>
        <p:nvSpPr>
          <p:cNvPr id="33" name="矩形 32"/>
          <p:cNvSpPr/>
          <p:nvPr/>
        </p:nvSpPr>
        <p:spPr>
          <a:xfrm>
            <a:off x="564059" y="5393301"/>
            <a:ext cx="2709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ACL Generation Number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629712" y="5131118"/>
            <a:ext cx="34864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ACL</a:t>
            </a:r>
            <a:r>
              <a:rPr lang="zh-CN" altLang="en-US" sz="2000" dirty="0">
                <a:solidFill>
                  <a:schemeClr val="bg1"/>
                </a:solidFill>
              </a:rPr>
              <a:t>名被覆写</a:t>
            </a:r>
            <a:r>
              <a:rPr lang="zh-CN" altLang="en-US" sz="2000" dirty="0" smtClean="0">
                <a:solidFill>
                  <a:schemeClr val="bg1"/>
                </a:solidFill>
              </a:rPr>
              <a:t>时，该</a:t>
            </a:r>
            <a:r>
              <a:rPr lang="zh-CN" altLang="en-US" sz="2000" dirty="0">
                <a:solidFill>
                  <a:schemeClr val="bg1"/>
                </a:solidFill>
              </a:rPr>
              <a:t>号增加。</a:t>
            </a:r>
          </a:p>
        </p:txBody>
      </p:sp>
      <p:sp>
        <p:nvSpPr>
          <p:cNvPr id="35" name="椭圆 34"/>
          <p:cNvSpPr/>
          <p:nvPr/>
        </p:nvSpPr>
        <p:spPr>
          <a:xfrm>
            <a:off x="917761" y="4997806"/>
            <a:ext cx="323850" cy="323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4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827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76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99253" y="933707"/>
            <a:ext cx="7366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用户在打开某个节点时，获得文件句柄，文件句柄由以下组成：</a:t>
            </a:r>
            <a:endParaRPr lang="zh-CN" altLang="en-US" sz="2000" b="1" dirty="0"/>
          </a:p>
        </p:txBody>
      </p:sp>
      <p:sp>
        <p:nvSpPr>
          <p:cNvPr id="36" name="矩形 35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0851" y="1333817"/>
            <a:ext cx="88730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+mn-ea"/>
              </a:rPr>
              <a:t>（</a:t>
            </a:r>
            <a:r>
              <a:rPr lang="en-US" altLang="zh-CN" dirty="0" smtClean="0">
                <a:latin typeface="+mn-ea"/>
              </a:rPr>
              <a:t>1</a:t>
            </a:r>
            <a:r>
              <a:rPr lang="zh-CN" altLang="en-US" dirty="0" smtClean="0">
                <a:latin typeface="+mn-ea"/>
              </a:rPr>
              <a:t>）校验位（</a:t>
            </a:r>
            <a:r>
              <a:rPr lang="en-US" altLang="zh-CN" dirty="0" smtClean="0">
                <a:latin typeface="+mn-ea"/>
              </a:rPr>
              <a:t>check digit</a:t>
            </a:r>
            <a:r>
              <a:rPr lang="zh-CN" altLang="en-US" dirty="0" smtClean="0">
                <a:latin typeface="+mn-ea"/>
              </a:rPr>
              <a:t>）</a:t>
            </a:r>
            <a:r>
              <a:rPr lang="en-US" altLang="zh-CN" dirty="0" smtClean="0">
                <a:latin typeface="+mn-ea"/>
              </a:rPr>
              <a:t>:</a:t>
            </a:r>
            <a:r>
              <a:rPr lang="zh-CN" altLang="en-US" dirty="0" smtClean="0">
                <a:latin typeface="+mn-ea"/>
              </a:rPr>
              <a:t>防止其他用户创建或者猜测这个句柄。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（</a:t>
            </a:r>
            <a:r>
              <a:rPr lang="en-US" altLang="zh-CN" dirty="0" smtClean="0">
                <a:latin typeface="+mn-ea"/>
              </a:rPr>
              <a:t>2</a:t>
            </a:r>
            <a:r>
              <a:rPr lang="zh-CN" altLang="en-US" dirty="0" smtClean="0">
                <a:latin typeface="+mn-ea"/>
              </a:rPr>
              <a:t>）序号</a:t>
            </a:r>
            <a:r>
              <a:rPr lang="en-US" altLang="zh-CN" dirty="0" smtClean="0">
                <a:latin typeface="+mn-ea"/>
              </a:rPr>
              <a:t>(sequence number):</a:t>
            </a:r>
            <a:r>
              <a:rPr lang="zh-CN" altLang="en-US" dirty="0" smtClean="0">
                <a:latin typeface="+mn-ea"/>
              </a:rPr>
              <a:t>用来确定句柄是当前主服务器，还是以前服务器创建。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（</a:t>
            </a:r>
            <a:r>
              <a:rPr lang="en-US" altLang="zh-CN" dirty="0" smtClean="0">
                <a:latin typeface="+mn-ea"/>
              </a:rPr>
              <a:t>3</a:t>
            </a:r>
            <a:r>
              <a:rPr lang="zh-CN" altLang="en-US" dirty="0" smtClean="0">
                <a:latin typeface="+mn-ea"/>
              </a:rPr>
              <a:t>）模式</a:t>
            </a:r>
            <a:r>
              <a:rPr lang="en-US" altLang="zh-CN" dirty="0" smtClean="0">
                <a:latin typeface="+mn-ea"/>
              </a:rPr>
              <a:t>(mode </a:t>
            </a:r>
            <a:r>
              <a:rPr lang="en-US" altLang="zh-CN" dirty="0" err="1" smtClean="0">
                <a:latin typeface="+mn-ea"/>
              </a:rPr>
              <a:t>infomation</a:t>
            </a:r>
            <a:r>
              <a:rPr lang="en-US" altLang="zh-CN" dirty="0" smtClean="0">
                <a:latin typeface="+mn-ea"/>
              </a:rPr>
              <a:t>):</a:t>
            </a:r>
            <a:r>
              <a:rPr lang="zh-CN" altLang="en-US" dirty="0" smtClean="0">
                <a:latin typeface="+mn-ea"/>
              </a:rPr>
              <a:t>用于新服务器重新创建一个句柄。</a:t>
            </a:r>
            <a:endParaRPr lang="zh-CN" altLang="en-US" dirty="0">
              <a:latin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96939" y="2584282"/>
            <a:ext cx="82715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+mn-ea"/>
              </a:rPr>
              <a:t>Sequence</a:t>
            </a:r>
            <a:r>
              <a:rPr lang="zh-CN" altLang="en-US" dirty="0" smtClean="0">
                <a:latin typeface="+mn-ea"/>
              </a:rPr>
              <a:t>只能由锁的持有者在涉及锁的操作时，向系统发出请求获得。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439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278606" y="1211739"/>
          <a:ext cx="8586788" cy="489204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893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2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78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altLang="zh-CN" sz="1800" kern="100" dirty="0">
                          <a:effectLst/>
                        </a:rPr>
                        <a:t>      </a:t>
                      </a:r>
                      <a:r>
                        <a:rPr lang="zh-CN" sz="1800" kern="100" dirty="0">
                          <a:effectLst/>
                        </a:rPr>
                        <a:t>函 数 名 称</a:t>
                      </a:r>
                      <a:endParaRPr lang="zh-CN" sz="1800" b="1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altLang="zh-CN" sz="1800" kern="100" dirty="0">
                          <a:effectLst/>
                        </a:rPr>
                        <a:t>            </a:t>
                      </a:r>
                      <a:r>
                        <a:rPr lang="zh-CN" sz="1800" kern="100" dirty="0">
                          <a:effectLst/>
                        </a:rPr>
                        <a:t>作</a:t>
                      </a:r>
                      <a:r>
                        <a:rPr lang="en-US" sz="1800" kern="100" dirty="0">
                          <a:effectLst/>
                        </a:rPr>
                        <a:t>    </a:t>
                      </a:r>
                      <a:r>
                        <a:rPr lang="zh-CN" sz="1800" kern="100" dirty="0">
                          <a:effectLst/>
                        </a:rPr>
                        <a:t>用</a:t>
                      </a:r>
                      <a:endParaRPr lang="zh-CN" sz="1800" b="1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18">
                <a:tc>
                  <a:txBody>
                    <a:bodyPr/>
                    <a:lstStyle/>
                    <a:p>
                      <a:pPr indent="426720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400" b="0" kern="100" dirty="0">
                          <a:effectLst/>
                        </a:rPr>
                        <a:t>Open()</a:t>
                      </a:r>
                      <a:endParaRPr lang="zh-CN" sz="1400" b="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93115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zh-CN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打开某个文件或者目录来创建句柄</a:t>
                      </a:r>
                      <a:endParaRPr lang="zh-CN" sz="14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18">
                <a:tc>
                  <a:txBody>
                    <a:bodyPr/>
                    <a:lstStyle/>
                    <a:p>
                      <a:pPr indent="426720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400" b="0" kern="100" dirty="0">
                          <a:effectLst/>
                        </a:rPr>
                        <a:t>Close()</a:t>
                      </a:r>
                      <a:endParaRPr lang="zh-CN" sz="1400" b="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93115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zh-CN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关闭打开的句柄，后续的任何操作都将中止</a:t>
                      </a:r>
                      <a:endParaRPr lang="zh-CN" sz="14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18">
                <a:tc>
                  <a:txBody>
                    <a:bodyPr/>
                    <a:lstStyle/>
                    <a:p>
                      <a:pPr indent="426720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400" b="0" kern="100" dirty="0">
                          <a:effectLst/>
                        </a:rPr>
                        <a:t>Poison()</a:t>
                      </a:r>
                      <a:endParaRPr lang="zh-CN" sz="1400" b="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93115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zh-CN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中止当前未完成及后续的操作，但不关闭句柄</a:t>
                      </a:r>
                      <a:endParaRPr lang="zh-CN" sz="14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18">
                <a:tc>
                  <a:txBody>
                    <a:bodyPr/>
                    <a:lstStyle/>
                    <a:p>
                      <a:pPr indent="426720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400" b="0" kern="100" dirty="0" err="1">
                          <a:effectLst/>
                        </a:rPr>
                        <a:t>GetContentsAndStat</a:t>
                      </a:r>
                      <a:r>
                        <a:rPr lang="en-US" sz="1400" b="0" kern="100" dirty="0">
                          <a:effectLst/>
                        </a:rPr>
                        <a:t>()</a:t>
                      </a:r>
                      <a:endParaRPr lang="zh-CN" sz="1400" b="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93115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zh-CN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返回文件内容及元数据</a:t>
                      </a:r>
                      <a:endParaRPr lang="zh-CN" sz="14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18">
                <a:tc>
                  <a:txBody>
                    <a:bodyPr/>
                    <a:lstStyle/>
                    <a:p>
                      <a:pPr indent="426720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400" b="0" kern="100" dirty="0" err="1">
                          <a:effectLst/>
                        </a:rPr>
                        <a:t>GetStat</a:t>
                      </a:r>
                      <a:r>
                        <a:rPr lang="en-US" sz="1400" b="0" kern="100" dirty="0">
                          <a:effectLst/>
                        </a:rPr>
                        <a:t>()</a:t>
                      </a:r>
                      <a:endParaRPr lang="zh-CN" sz="1400" b="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93115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zh-CN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只返回文件元数据</a:t>
                      </a:r>
                      <a:endParaRPr lang="zh-CN" sz="14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718">
                <a:tc>
                  <a:txBody>
                    <a:bodyPr/>
                    <a:lstStyle/>
                    <a:p>
                      <a:pPr indent="426720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400" b="0" kern="100" dirty="0" err="1">
                          <a:effectLst/>
                        </a:rPr>
                        <a:t>ReadDir</a:t>
                      </a:r>
                      <a:r>
                        <a:rPr lang="en-US" sz="1400" b="0" kern="100" dirty="0">
                          <a:effectLst/>
                        </a:rPr>
                        <a:t>()</a:t>
                      </a:r>
                      <a:endParaRPr lang="zh-CN" sz="1400" b="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93115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zh-CN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返回子目录名称及其元数据</a:t>
                      </a:r>
                      <a:endParaRPr lang="zh-CN" sz="14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718">
                <a:tc>
                  <a:txBody>
                    <a:bodyPr/>
                    <a:lstStyle/>
                    <a:p>
                      <a:pPr indent="426720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400" b="0" kern="100" dirty="0" err="1">
                          <a:effectLst/>
                        </a:rPr>
                        <a:t>SetContents</a:t>
                      </a:r>
                      <a:r>
                        <a:rPr lang="en-US" sz="1400" b="0" kern="100" dirty="0">
                          <a:effectLst/>
                        </a:rPr>
                        <a:t>()</a:t>
                      </a:r>
                      <a:endParaRPr lang="zh-CN" sz="1400" b="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93115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zh-CN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向文件中写入内容</a:t>
                      </a:r>
                      <a:endParaRPr lang="zh-CN" sz="14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718">
                <a:tc>
                  <a:txBody>
                    <a:bodyPr/>
                    <a:lstStyle/>
                    <a:p>
                      <a:pPr indent="426720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400" b="0" kern="100" dirty="0" err="1">
                          <a:effectLst/>
                        </a:rPr>
                        <a:t>SetACL</a:t>
                      </a:r>
                      <a:r>
                        <a:rPr lang="en-US" sz="1400" b="0" kern="100" dirty="0">
                          <a:effectLst/>
                        </a:rPr>
                        <a:t>()</a:t>
                      </a:r>
                      <a:endParaRPr lang="zh-CN" sz="1400" b="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93115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zh-CN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设置</a:t>
                      </a:r>
                      <a:r>
                        <a:rPr lang="en-US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ACL</a:t>
                      </a:r>
                      <a:r>
                        <a:rPr lang="zh-CN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名称</a:t>
                      </a:r>
                      <a:endParaRPr lang="zh-CN" sz="14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718">
                <a:tc>
                  <a:txBody>
                    <a:bodyPr/>
                    <a:lstStyle/>
                    <a:p>
                      <a:pPr indent="426720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400" b="0" kern="100" dirty="0">
                          <a:effectLst/>
                        </a:rPr>
                        <a:t>Delete()</a:t>
                      </a:r>
                      <a:endParaRPr lang="zh-CN" sz="1400" b="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93115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zh-CN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如果该节点没有子节点的话则执行删除操作</a:t>
                      </a:r>
                      <a:endParaRPr lang="zh-CN" sz="14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718">
                <a:tc>
                  <a:txBody>
                    <a:bodyPr/>
                    <a:lstStyle/>
                    <a:p>
                      <a:pPr indent="426720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400" b="0" kern="100" dirty="0">
                          <a:effectLst/>
                        </a:rPr>
                        <a:t>Acquire()</a:t>
                      </a:r>
                      <a:endParaRPr lang="zh-CN" sz="1400" b="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93115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zh-CN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获取锁</a:t>
                      </a:r>
                      <a:endParaRPr lang="zh-CN" sz="14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718">
                <a:tc>
                  <a:txBody>
                    <a:bodyPr/>
                    <a:lstStyle/>
                    <a:p>
                      <a:pPr indent="426720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400" b="0" kern="100" dirty="0">
                          <a:effectLst/>
                        </a:rPr>
                        <a:t>Release()</a:t>
                      </a:r>
                      <a:endParaRPr lang="zh-CN" sz="1400" b="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93115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zh-CN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释放锁</a:t>
                      </a:r>
                      <a:endParaRPr lang="zh-CN" sz="14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718">
                <a:tc>
                  <a:txBody>
                    <a:bodyPr/>
                    <a:lstStyle/>
                    <a:p>
                      <a:pPr indent="426720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400" b="0" kern="100" dirty="0" err="1">
                          <a:effectLst/>
                        </a:rPr>
                        <a:t>GetSequencer</a:t>
                      </a:r>
                      <a:r>
                        <a:rPr lang="en-US" sz="1400" b="0" kern="100" dirty="0">
                          <a:effectLst/>
                        </a:rPr>
                        <a:t>()</a:t>
                      </a:r>
                      <a:endParaRPr lang="zh-CN" sz="1400" b="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93115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zh-CN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返回一个</a:t>
                      </a:r>
                      <a:r>
                        <a:rPr lang="en-US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sequencer</a:t>
                      </a:r>
                      <a:endParaRPr lang="zh-CN" sz="14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718">
                <a:tc>
                  <a:txBody>
                    <a:bodyPr/>
                    <a:lstStyle/>
                    <a:p>
                      <a:pPr indent="426720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400" b="0" kern="100" dirty="0" err="1">
                          <a:effectLst/>
                        </a:rPr>
                        <a:t>SetSequencer</a:t>
                      </a:r>
                      <a:r>
                        <a:rPr lang="en-US" sz="1400" b="0" kern="100" dirty="0">
                          <a:effectLst/>
                        </a:rPr>
                        <a:t>()</a:t>
                      </a:r>
                      <a:endParaRPr lang="zh-CN" sz="1400" b="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93115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zh-CN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将</a:t>
                      </a:r>
                      <a:r>
                        <a:rPr lang="en-US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sequencer</a:t>
                      </a:r>
                      <a:r>
                        <a:rPr lang="zh-CN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和某个句柄进行关联</a:t>
                      </a:r>
                      <a:endParaRPr lang="zh-CN" sz="14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718">
                <a:tc>
                  <a:txBody>
                    <a:bodyPr/>
                    <a:lstStyle/>
                    <a:p>
                      <a:pPr indent="426720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en-US" sz="1400" b="0" kern="100" dirty="0" err="1">
                          <a:effectLst/>
                        </a:rPr>
                        <a:t>CheckSequencer</a:t>
                      </a:r>
                      <a:r>
                        <a:rPr lang="en-US" sz="1400" b="0" kern="100" dirty="0">
                          <a:effectLst/>
                        </a:rPr>
                        <a:t>()</a:t>
                      </a:r>
                      <a:endParaRPr lang="zh-CN" sz="1400" b="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793115" algn="l">
                        <a:lnSpc>
                          <a:spcPct val="150000"/>
                        </a:lnSpc>
                        <a:spcAft>
                          <a:spcPts val="150"/>
                        </a:spcAft>
                        <a:tabLst>
                          <a:tab pos="2628265" algn="ctr"/>
                          <a:tab pos="5292725" algn="r"/>
                        </a:tabLst>
                      </a:pPr>
                      <a:r>
                        <a:rPr lang="zh-CN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检查某个</a:t>
                      </a:r>
                      <a:r>
                        <a:rPr lang="en-US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sequencer</a:t>
                      </a:r>
                      <a:r>
                        <a:rPr lang="zh-CN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是否有效</a:t>
                      </a:r>
                      <a:endParaRPr lang="zh-CN" sz="14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77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99253" y="81103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6"/>
                </a:solidFill>
              </a:rPr>
              <a:t>常用的句柄函数及作用</a:t>
            </a:r>
          </a:p>
        </p:txBody>
      </p:sp>
      <p:sp>
        <p:nvSpPr>
          <p:cNvPr id="6" name="椭圆 5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059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78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87655" y="1471250"/>
            <a:ext cx="2395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）</a:t>
            </a:r>
            <a:r>
              <a:rPr lang="zh-CN" altLang="zh-CN" sz="2000" b="1" dirty="0" smtClean="0"/>
              <a:t>事件</a:t>
            </a:r>
            <a:r>
              <a:rPr lang="zh-CN" altLang="zh-CN" sz="2000" b="1" dirty="0"/>
              <a:t>通知机制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矩形 5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5963" y="781423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5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、通信协议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2624" y="1840582"/>
            <a:ext cx="79815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0" dirty="0" smtClean="0">
                <a:latin typeface="+mn-ea"/>
                <a:cs typeface="Arial" panose="020B0604020202020204" pitchFamily="34" charset="0"/>
              </a:rPr>
              <a:t>客户端向</a:t>
            </a:r>
            <a:r>
              <a:rPr lang="zh-CN" altLang="zh-CN" kern="0" dirty="0">
                <a:latin typeface="+mn-ea"/>
                <a:cs typeface="Arial" panose="020B0604020202020204" pitchFamily="34" charset="0"/>
              </a:rPr>
              <a:t>服务端注册事件通知，当</a:t>
            </a:r>
            <a:r>
              <a:rPr lang="zh-CN" altLang="zh-CN" kern="0" dirty="0" smtClean="0">
                <a:latin typeface="+mn-ea"/>
                <a:cs typeface="Arial" panose="020B0604020202020204" pitchFamily="34" charset="0"/>
              </a:rPr>
              <a:t>触发事件时，</a:t>
            </a:r>
            <a:r>
              <a:rPr lang="zh-CN" altLang="zh-CN" kern="0" dirty="0">
                <a:latin typeface="+mn-ea"/>
                <a:cs typeface="Arial" panose="020B0604020202020204" pitchFamily="34" charset="0"/>
              </a:rPr>
              <a:t>服务</a:t>
            </a:r>
            <a:r>
              <a:rPr lang="zh-CN" altLang="zh-CN" kern="0" dirty="0" smtClean="0">
                <a:latin typeface="+mn-ea"/>
                <a:cs typeface="Arial" panose="020B0604020202020204" pitchFamily="34" charset="0"/>
              </a:rPr>
              <a:t>端</a:t>
            </a:r>
            <a:r>
              <a:rPr lang="zh-CN" altLang="en-US" kern="0" dirty="0" smtClean="0">
                <a:latin typeface="+mn-ea"/>
                <a:cs typeface="Arial" panose="020B0604020202020204" pitchFamily="34" charset="0"/>
              </a:rPr>
              <a:t>通过</a:t>
            </a:r>
            <a:r>
              <a:rPr lang="zh-CN" altLang="zh-CN" kern="0" dirty="0" smtClean="0">
                <a:latin typeface="+mn-ea"/>
                <a:cs typeface="Arial" panose="020B0604020202020204" pitchFamily="34" charset="0"/>
              </a:rPr>
              <a:t>异步方式</a:t>
            </a:r>
            <a:r>
              <a:rPr lang="zh-CN" altLang="en-US" kern="0" dirty="0" smtClean="0">
                <a:latin typeface="+mn-ea"/>
                <a:cs typeface="Arial" panose="020B0604020202020204" pitchFamily="34" charset="0"/>
              </a:rPr>
              <a:t>，将消息事件</a:t>
            </a:r>
            <a:r>
              <a:rPr lang="zh-CN" altLang="zh-CN" kern="0" dirty="0" smtClean="0">
                <a:latin typeface="+mn-ea"/>
                <a:cs typeface="Arial" panose="020B0604020202020204" pitchFamily="34" charset="0"/>
              </a:rPr>
              <a:t>发送</a:t>
            </a:r>
            <a:r>
              <a:rPr lang="zh-CN" altLang="zh-CN" kern="0" dirty="0">
                <a:latin typeface="+mn-ea"/>
                <a:cs typeface="Arial" panose="020B0604020202020204" pitchFamily="34" charset="0"/>
              </a:rPr>
              <a:t>给</a:t>
            </a:r>
            <a:r>
              <a:rPr lang="zh-CN" altLang="zh-CN" kern="0" dirty="0" smtClean="0">
                <a:latin typeface="+mn-ea"/>
                <a:cs typeface="Arial" panose="020B0604020202020204" pitchFamily="34" charset="0"/>
              </a:rPr>
              <a:t>客户端</a:t>
            </a:r>
            <a:r>
              <a:rPr lang="zh-CN" altLang="en-US" kern="0" dirty="0" smtClean="0">
                <a:latin typeface="+mn-ea"/>
                <a:cs typeface="Arial" panose="020B0604020202020204" pitchFamily="34" charset="0"/>
              </a:rPr>
              <a:t>。</a:t>
            </a:r>
            <a:endParaRPr lang="zh-CN" altLang="en-US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7654" y="3132215"/>
            <a:ext cx="24625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kern="0" dirty="0">
                <a:latin typeface="+mn-ea"/>
                <a:cs typeface="Arial" panose="020B0604020202020204" pitchFamily="34" charset="0"/>
              </a:rPr>
              <a:t>常见的</a:t>
            </a:r>
            <a:r>
              <a:rPr lang="en-US" altLang="zh-CN" sz="2000" kern="0" dirty="0">
                <a:latin typeface="+mn-ea"/>
                <a:cs typeface="Arial" panose="020B0604020202020204" pitchFamily="34" charset="0"/>
              </a:rPr>
              <a:t>Chubby</a:t>
            </a:r>
            <a:r>
              <a:rPr lang="zh-CN" altLang="zh-CN" sz="2000" kern="0" dirty="0">
                <a:latin typeface="+mn-ea"/>
                <a:cs typeface="Arial" panose="020B0604020202020204" pitchFamily="34" charset="0"/>
              </a:rPr>
              <a:t>事件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87943" y="3625881"/>
            <a:ext cx="4572000" cy="143116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latinLnBrk="1">
              <a:spcBef>
                <a:spcPts val="6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kern="0" dirty="0">
                <a:latin typeface="+mn-ea"/>
                <a:cs typeface="Arial" panose="020B0604020202020204" pitchFamily="34" charset="0"/>
              </a:rPr>
              <a:t>文件内容变更</a:t>
            </a:r>
            <a:endParaRPr lang="zh-CN" altLang="zh-CN" kern="100" dirty="0">
              <a:latin typeface="+mn-ea"/>
              <a:cs typeface="Times New Roman" panose="02020603050405020304" pitchFamily="18" charset="0"/>
            </a:endParaRPr>
          </a:p>
          <a:p>
            <a:pPr marL="342900" lvl="0" indent="-342900" latinLnBrk="1">
              <a:spcBef>
                <a:spcPts val="6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kern="0" dirty="0">
                <a:latin typeface="+mn-ea"/>
                <a:cs typeface="Arial" panose="020B0604020202020204" pitchFamily="34" charset="0"/>
              </a:rPr>
              <a:t>节点删除</a:t>
            </a:r>
            <a:endParaRPr lang="zh-CN" altLang="zh-CN" kern="100" dirty="0">
              <a:latin typeface="+mn-ea"/>
              <a:cs typeface="Times New Roman" panose="02020603050405020304" pitchFamily="18" charset="0"/>
            </a:endParaRPr>
          </a:p>
          <a:p>
            <a:pPr marL="342900" lvl="0" indent="-342900" latinLnBrk="1">
              <a:spcBef>
                <a:spcPts val="6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kern="0" dirty="0">
                <a:latin typeface="+mn-ea"/>
                <a:cs typeface="Arial" panose="020B0604020202020204" pitchFamily="34" charset="0"/>
              </a:rPr>
              <a:t>子节点新增、删除</a:t>
            </a:r>
            <a:endParaRPr lang="zh-CN" altLang="zh-CN" kern="100" dirty="0">
              <a:latin typeface="+mn-ea"/>
              <a:cs typeface="Times New Roman" panose="02020603050405020304" pitchFamily="18" charset="0"/>
            </a:endParaRPr>
          </a:p>
          <a:p>
            <a:pPr marL="342900" lvl="0" indent="-342900" latinLnBrk="1">
              <a:spcBef>
                <a:spcPts val="6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kern="0" dirty="0">
                <a:latin typeface="+mn-ea"/>
                <a:cs typeface="Arial" panose="020B0604020202020204" pitchFamily="34" charset="0"/>
              </a:rPr>
              <a:t>Master</a:t>
            </a:r>
            <a:r>
              <a:rPr lang="zh-CN" altLang="zh-CN" kern="0" dirty="0">
                <a:latin typeface="+mn-ea"/>
                <a:cs typeface="Arial" panose="020B0604020202020204" pitchFamily="34" charset="0"/>
              </a:rPr>
              <a:t>服务器转移</a:t>
            </a:r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91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79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16912" y="922123"/>
            <a:ext cx="2727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+mn-ea"/>
              </a:rPr>
              <a:t>（</a:t>
            </a:r>
            <a:r>
              <a:rPr lang="en-US" altLang="zh-CN" sz="2000" b="1" dirty="0">
                <a:latin typeface="+mn-ea"/>
              </a:rPr>
              <a:t>2</a:t>
            </a:r>
            <a:r>
              <a:rPr lang="zh-CN" altLang="en-US" sz="2000" b="1" dirty="0" smtClean="0">
                <a:latin typeface="+mn-ea"/>
              </a:rPr>
              <a:t>）</a:t>
            </a:r>
            <a:r>
              <a:rPr lang="en-US" altLang="zh-CN" sz="2000" b="1" dirty="0" smtClean="0">
                <a:latin typeface="+mn-ea"/>
              </a:rPr>
              <a:t>Keep Alive</a:t>
            </a:r>
            <a:r>
              <a:rPr lang="zh-CN" altLang="en-US" sz="2000" b="1" dirty="0" smtClean="0">
                <a:latin typeface="+mn-ea"/>
              </a:rPr>
              <a:t>会话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90" y="1350284"/>
            <a:ext cx="8361572" cy="423862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04669" y="5638699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+mj-ea"/>
                <a:ea typeface="+mj-ea"/>
              </a:rPr>
              <a:t>服务器端和客户端通信过程</a:t>
            </a:r>
            <a:endParaRPr lang="zh-CN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739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623906" y="1478242"/>
            <a:ext cx="288514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spc="22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GFS</a:t>
            </a:r>
            <a:r>
              <a:rPr lang="zh-CN" altLang="en-US" sz="2000" b="1" spc="22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设计动机</a:t>
            </a:r>
            <a:r>
              <a:rPr lang="en-US" altLang="zh-CN" sz="2000" b="1" spc="22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:</a:t>
            </a:r>
            <a:endParaRPr lang="zh-CN" altLang="en-US" sz="2000" b="1" spc="22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9435" y="96020"/>
            <a:ext cx="416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Google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78082" y="2050203"/>
            <a:ext cx="5843241" cy="70788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谷歌的业务需要一个支持海量数据存储的文件系统，那么为什么不购买分布式文件系统与硬件系统呢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?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20192" y="3392534"/>
            <a:ext cx="2888856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当时的分布式文件系统</a:t>
            </a:r>
            <a:r>
              <a:rPr lang="en-US" altLang="zh-CN" sz="2000" b="1" spc="22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:</a:t>
            </a:r>
            <a:endParaRPr lang="zh-CN" altLang="en-US" sz="2000" b="1" spc="22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74368" y="3964495"/>
            <a:ext cx="5843241" cy="70788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chemeClr val="bg1"/>
                </a:solidFill>
              </a:rPr>
              <a:t>普遍把容错能力放在存储硬件上，对硬件性能要求比较高</a:t>
            </a:r>
            <a:r>
              <a:rPr lang="zh-CN" altLang="zh-CN" sz="2000" dirty="0" smtClean="0">
                <a:solidFill>
                  <a:schemeClr val="bg1"/>
                </a:solidFill>
              </a:rPr>
              <a:t>，</a:t>
            </a:r>
            <a:r>
              <a:rPr lang="zh-CN" altLang="en-US" sz="2000" dirty="0">
                <a:solidFill>
                  <a:schemeClr val="bg1"/>
                </a:solidFill>
              </a:rPr>
              <a:t>而且</a:t>
            </a:r>
            <a:r>
              <a:rPr lang="zh-CN" altLang="zh-CN" sz="2000" dirty="0" smtClean="0">
                <a:solidFill>
                  <a:schemeClr val="bg1"/>
                </a:solidFill>
              </a:rPr>
              <a:t>成本比较</a:t>
            </a:r>
            <a:r>
              <a:rPr lang="zh-CN" altLang="en-US" sz="2000" dirty="0" smtClean="0">
                <a:solidFill>
                  <a:schemeClr val="bg1"/>
                </a:solidFill>
              </a:rPr>
              <a:t>昂贵</a:t>
            </a:r>
            <a:r>
              <a:rPr lang="zh-CN" altLang="zh-CN" sz="2000" dirty="0" smtClean="0">
                <a:solidFill>
                  <a:schemeClr val="bg1"/>
                </a:solidFill>
              </a:rPr>
              <a:t>，</a:t>
            </a:r>
            <a:r>
              <a:rPr lang="zh-CN" altLang="zh-CN" sz="2000" dirty="0">
                <a:solidFill>
                  <a:schemeClr val="bg1"/>
                </a:solidFill>
              </a:rPr>
              <a:t>扩展性</a:t>
            </a:r>
            <a:r>
              <a:rPr lang="zh-CN" altLang="zh-CN" sz="2000" dirty="0" smtClean="0">
                <a:solidFill>
                  <a:schemeClr val="bg1"/>
                </a:solidFill>
              </a:rPr>
              <a:t>也</a:t>
            </a:r>
            <a:r>
              <a:rPr lang="zh-CN" altLang="en-US" sz="2000" dirty="0" smtClean="0">
                <a:solidFill>
                  <a:schemeClr val="bg1"/>
                </a:solidFill>
              </a:rPr>
              <a:t>差</a:t>
            </a:r>
            <a:r>
              <a:rPr lang="zh-CN" altLang="zh-CN" sz="2000" dirty="0" smtClean="0">
                <a:solidFill>
                  <a:schemeClr val="bg1"/>
                </a:solidFill>
              </a:rPr>
              <a:t>。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2402285" y="6222797"/>
            <a:ext cx="2133600" cy="365125"/>
          </a:xfrm>
        </p:spPr>
        <p:txBody>
          <a:bodyPr/>
          <a:lstStyle/>
          <a:p>
            <a:r>
              <a:rPr lang="en-US" altLang="zh-CN" dirty="0" smtClean="0"/>
              <a:t>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930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80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16912" y="873089"/>
            <a:ext cx="2651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+mn-ea"/>
              </a:rPr>
              <a:t>1</a:t>
            </a:r>
            <a:r>
              <a:rPr lang="zh-CN" altLang="en-US" sz="2000" b="1" dirty="0" smtClean="0">
                <a:latin typeface="+mn-ea"/>
              </a:rPr>
              <a:t>）</a:t>
            </a:r>
            <a:r>
              <a:rPr lang="zh-CN" altLang="zh-CN" sz="2000" b="1" dirty="0" smtClean="0">
                <a:latin typeface="+mn-ea"/>
              </a:rPr>
              <a:t>客户端</a:t>
            </a:r>
            <a:r>
              <a:rPr lang="zh-CN" altLang="zh-CN" sz="2000" b="1" dirty="0">
                <a:latin typeface="+mn-ea"/>
              </a:rPr>
              <a:t>租约期过期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90" y="1512512"/>
            <a:ext cx="8361572" cy="423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81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16912" y="873089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+mn-ea"/>
              </a:rPr>
              <a:t>2</a:t>
            </a:r>
            <a:r>
              <a:rPr lang="zh-CN" altLang="en-US" sz="2000" b="1" dirty="0" smtClean="0">
                <a:latin typeface="+mn-ea"/>
              </a:rPr>
              <a:t>）</a:t>
            </a:r>
            <a:r>
              <a:rPr lang="zh-CN" altLang="zh-CN" sz="2000" b="1" dirty="0" smtClean="0">
                <a:latin typeface="+mn-ea"/>
              </a:rPr>
              <a:t>主</a:t>
            </a:r>
            <a:r>
              <a:rPr lang="zh-CN" altLang="zh-CN" sz="2000" b="1" dirty="0">
                <a:latin typeface="+mn-ea"/>
              </a:rPr>
              <a:t>服务器故障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4614" y="1546152"/>
            <a:ext cx="784973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000" b="1" kern="100" dirty="0" smtClean="0">
                <a:latin typeface="+mn-ea"/>
                <a:cs typeface="Times New Roman" panose="02020603050405020304" pitchFamily="18" charset="0"/>
              </a:rPr>
              <a:t>选举</a:t>
            </a:r>
            <a:r>
              <a:rPr lang="zh-CN" altLang="zh-CN" sz="2000" b="1" kern="100" dirty="0">
                <a:latin typeface="+mn-ea"/>
                <a:cs typeface="Times New Roman" panose="02020603050405020304" pitchFamily="18" charset="0"/>
              </a:rPr>
              <a:t>出新的主服务器，选举过程包括九个步骤</a:t>
            </a:r>
            <a:r>
              <a:rPr lang="zh-CN" altLang="zh-CN" sz="2000" b="1" kern="100" dirty="0" smtClean="0"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sz="2000" b="1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zh-CN" sz="2000" b="1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2000" kern="100" dirty="0" smtClean="0">
                <a:latin typeface="+mn-ea"/>
                <a:cs typeface="Times New Roman" panose="02020603050405020304" pitchFamily="18" charset="0"/>
              </a:rPr>
              <a:t>①产生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新的纪元号，保证新服务器不处理针对旧服务器的请求。</a:t>
            </a:r>
          </a:p>
          <a:p>
            <a:pPr algn="just">
              <a:spcAft>
                <a:spcPts val="0"/>
              </a:spcAft>
            </a:pPr>
            <a:r>
              <a:rPr lang="zh-CN" altLang="en-US" sz="2000" kern="100" dirty="0" smtClean="0">
                <a:latin typeface="+mn-ea"/>
                <a:cs typeface="Times New Roman" panose="02020603050405020304" pitchFamily="18" charset="0"/>
              </a:rPr>
              <a:t>②</a:t>
            </a:r>
            <a:r>
              <a:rPr lang="zh-CN" altLang="zh-CN" sz="2000" kern="100" dirty="0" smtClean="0">
                <a:latin typeface="+mn-ea"/>
                <a:cs typeface="Times New Roman" panose="02020603050405020304" pitchFamily="18" charset="0"/>
              </a:rPr>
              <a:t>只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处理主服务器位置相关的信息，不处理回话相关的信息。</a:t>
            </a:r>
          </a:p>
          <a:p>
            <a:pPr algn="just">
              <a:spcAft>
                <a:spcPts val="0"/>
              </a:spcAft>
            </a:pPr>
            <a:r>
              <a:rPr lang="zh-CN" altLang="en-US" sz="2000" kern="100" dirty="0" smtClean="0">
                <a:latin typeface="+mn-ea"/>
                <a:cs typeface="Times New Roman" panose="02020603050405020304" pitchFamily="18" charset="0"/>
              </a:rPr>
              <a:t>③</a:t>
            </a:r>
            <a:r>
              <a:rPr lang="zh-CN" altLang="zh-CN" sz="2000" kern="100" dirty="0" smtClean="0">
                <a:latin typeface="+mn-ea"/>
                <a:cs typeface="Times New Roman" panose="02020603050405020304" pitchFamily="18" charset="0"/>
              </a:rPr>
              <a:t>构建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处理会话和锁需要的内部</a:t>
            </a:r>
            <a:r>
              <a:rPr lang="zh-CN" altLang="zh-CN" sz="2000" kern="100" dirty="0" smtClean="0">
                <a:latin typeface="+mn-ea"/>
                <a:cs typeface="Times New Roman" panose="02020603050405020304" pitchFamily="18" charset="0"/>
              </a:rPr>
              <a:t>数据结构</a:t>
            </a:r>
            <a:endParaRPr lang="en-US" altLang="zh-CN" sz="2000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2000" kern="100" dirty="0" smtClean="0">
                <a:latin typeface="+mn-ea"/>
                <a:cs typeface="Times New Roman" panose="02020603050405020304" pitchFamily="18" charset="0"/>
              </a:rPr>
              <a:t>④</a:t>
            </a:r>
            <a:r>
              <a:rPr lang="zh-CN" altLang="zh-CN" sz="2000" kern="100" dirty="0" smtClean="0">
                <a:latin typeface="+mn-ea"/>
                <a:cs typeface="Times New Roman" panose="02020603050405020304" pitchFamily="18" charset="0"/>
              </a:rPr>
              <a:t>允许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客户端发送</a:t>
            </a:r>
            <a:r>
              <a:rPr lang="en-US" altLang="zh-CN" sz="2000" kern="100" dirty="0" err="1">
                <a:latin typeface="+mn-ea"/>
                <a:cs typeface="Times New Roman" panose="02020603050405020304" pitchFamily="18" charset="0"/>
              </a:rPr>
              <a:t>keepAlive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请求</a:t>
            </a:r>
          </a:p>
          <a:p>
            <a:pPr algn="just">
              <a:spcAft>
                <a:spcPts val="0"/>
              </a:spcAft>
            </a:pPr>
            <a:r>
              <a:rPr lang="zh-CN" altLang="en-US" sz="2000" kern="100" dirty="0" smtClean="0">
                <a:latin typeface="+mn-ea"/>
                <a:cs typeface="Times New Roman" panose="02020603050405020304" pitchFamily="18" charset="0"/>
              </a:rPr>
              <a:t>⑤</a:t>
            </a:r>
            <a:r>
              <a:rPr lang="zh-CN" altLang="zh-CN" sz="2000" kern="100" dirty="0" smtClean="0">
                <a:latin typeface="+mn-ea"/>
                <a:cs typeface="Times New Roman" panose="02020603050405020304" pitchFamily="18" charset="0"/>
              </a:rPr>
              <a:t>向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每个会话发送故障事件，促使所有的客户端清空缓存</a:t>
            </a:r>
          </a:p>
          <a:p>
            <a:pPr algn="just">
              <a:spcAft>
                <a:spcPts val="0"/>
              </a:spcAft>
            </a:pPr>
            <a:r>
              <a:rPr lang="zh-CN" altLang="en-US" sz="2000" kern="100" dirty="0" smtClean="0">
                <a:latin typeface="+mn-ea"/>
                <a:cs typeface="Times New Roman" panose="02020603050405020304" pitchFamily="18" charset="0"/>
              </a:rPr>
              <a:t>⑥</a:t>
            </a:r>
            <a:r>
              <a:rPr lang="zh-CN" altLang="zh-CN" sz="2000" kern="100" dirty="0" smtClean="0">
                <a:latin typeface="+mn-ea"/>
                <a:cs typeface="Times New Roman" panose="02020603050405020304" pitchFamily="18" charset="0"/>
              </a:rPr>
              <a:t>等待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直到所有会话都收到故障事件或者会话终止</a:t>
            </a:r>
            <a:r>
              <a:rPr lang="zh-CN" altLang="zh-CN" sz="2000" kern="1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000" kern="100" dirty="0" smtClean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2000" kern="100" dirty="0" smtClean="0">
                <a:latin typeface="+mn-ea"/>
                <a:cs typeface="Times New Roman" panose="02020603050405020304" pitchFamily="18" charset="0"/>
              </a:rPr>
              <a:t>⑦</a:t>
            </a:r>
            <a:r>
              <a:rPr lang="zh-CN" altLang="zh-CN" sz="2000" kern="100" dirty="0" smtClean="0">
                <a:latin typeface="+mn-ea"/>
                <a:cs typeface="Times New Roman" panose="02020603050405020304" pitchFamily="18" charset="0"/>
              </a:rPr>
              <a:t>开始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执行所有操作</a:t>
            </a:r>
          </a:p>
          <a:p>
            <a:pPr algn="just">
              <a:spcAft>
                <a:spcPts val="0"/>
              </a:spcAft>
            </a:pPr>
            <a:r>
              <a:rPr lang="zh-CN" altLang="en-US" sz="2000" kern="100" dirty="0" smtClean="0">
                <a:latin typeface="+mn-ea"/>
                <a:cs typeface="Times New Roman" panose="02020603050405020304" pitchFamily="18" charset="0"/>
              </a:rPr>
              <a:t>⑧</a:t>
            </a:r>
            <a:r>
              <a:rPr lang="zh-CN" altLang="zh-CN" sz="2000" kern="100" dirty="0" smtClean="0">
                <a:latin typeface="+mn-ea"/>
                <a:cs typeface="Times New Roman" panose="02020603050405020304" pitchFamily="18" charset="0"/>
              </a:rPr>
              <a:t>如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客户端使用旧句柄，则需要为其构建新的句柄</a:t>
            </a:r>
          </a:p>
          <a:p>
            <a:pPr algn="just">
              <a:spcAft>
                <a:spcPts val="0"/>
              </a:spcAft>
            </a:pPr>
            <a:r>
              <a:rPr lang="zh-CN" altLang="en-US" sz="2000" kern="100" dirty="0">
                <a:latin typeface="+mn-ea"/>
                <a:cs typeface="Times New Roman" panose="02020603050405020304" pitchFamily="18" charset="0"/>
              </a:rPr>
              <a:t>⑨</a:t>
            </a:r>
            <a:r>
              <a:rPr lang="zh-CN" altLang="zh-CN" sz="2000" kern="100" dirty="0" smtClean="0">
                <a:latin typeface="+mn-ea"/>
                <a:cs typeface="Times New Roman" panose="02020603050405020304" pitchFamily="18" charset="0"/>
              </a:rPr>
              <a:t>一定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时间后（</a:t>
            </a: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分钟），删除没有被打开过的临时文件夹</a:t>
            </a:r>
          </a:p>
        </p:txBody>
      </p:sp>
    </p:spTree>
    <p:extLst>
      <p:ext uri="{BB962C8B-B14F-4D97-AF65-F5344CB8AC3E}">
        <p14:creationId xmlns:p14="http://schemas.microsoft.com/office/powerpoint/2010/main" val="195091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82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99814" y="1010614"/>
            <a:ext cx="2877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+mn-ea"/>
              </a:rPr>
              <a:t>（</a:t>
            </a:r>
            <a:r>
              <a:rPr lang="en-US" altLang="zh-CN" sz="2000" b="1" dirty="0">
                <a:latin typeface="+mn-ea"/>
              </a:rPr>
              <a:t>3</a:t>
            </a:r>
            <a:r>
              <a:rPr lang="zh-CN" altLang="en-US" sz="2000" b="1" dirty="0" smtClean="0">
                <a:latin typeface="+mn-ea"/>
              </a:rPr>
              <a:t>）</a:t>
            </a:r>
            <a:r>
              <a:rPr lang="en-US" altLang="zh-CN" sz="2000" b="1" dirty="0" smtClean="0">
                <a:latin typeface="+mn-ea"/>
              </a:rPr>
              <a:t>Chubby</a:t>
            </a:r>
            <a:r>
              <a:rPr lang="zh-CN" altLang="zh-CN" sz="2000" b="1" dirty="0">
                <a:latin typeface="+mn-ea"/>
              </a:rPr>
              <a:t>中的缓存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5090" y="1469097"/>
            <a:ext cx="78044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+mn-ea"/>
              </a:rPr>
              <a:t>为了减少客户端和服务端之间频繁的读请求对服务端的压力，</a:t>
            </a:r>
            <a:r>
              <a:rPr lang="en-US" altLang="zh-CN" sz="2000" dirty="0">
                <a:latin typeface="+mn-ea"/>
              </a:rPr>
              <a:t>Chubby</a:t>
            </a:r>
            <a:r>
              <a:rPr lang="zh-CN" altLang="zh-CN" sz="2000" dirty="0">
                <a:latin typeface="+mn-ea"/>
              </a:rPr>
              <a:t>除了提供事件通知机制之外，还在客户端中实现了缓存，会在客户端对文件内容和元数据信息进行缓存。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5090" y="3199399"/>
            <a:ext cx="80591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>
              <a:spcBef>
                <a:spcPts val="600"/>
              </a:spcBef>
              <a:buSzPts val="1000"/>
              <a:tabLst>
                <a:tab pos="457200" algn="l"/>
              </a:tabLst>
            </a:pPr>
            <a:r>
              <a:rPr lang="zh-CN" altLang="zh-CN" sz="2000" dirty="0" smtClean="0">
                <a:latin typeface="+mn-ea"/>
              </a:rPr>
              <a:t>当</a:t>
            </a:r>
            <a:r>
              <a:rPr lang="zh-CN" altLang="en-US" sz="2000" dirty="0">
                <a:latin typeface="+mn-ea"/>
              </a:rPr>
              <a:t>某个</a:t>
            </a:r>
            <a:r>
              <a:rPr lang="zh-CN" altLang="zh-CN" sz="2000" dirty="0" smtClean="0">
                <a:latin typeface="+mn-ea"/>
              </a:rPr>
              <a:t>文件</a:t>
            </a:r>
            <a:r>
              <a:rPr lang="zh-CN" altLang="zh-CN" sz="2000" dirty="0">
                <a:latin typeface="+mn-ea"/>
              </a:rPr>
              <a:t>数据或</a:t>
            </a:r>
            <a:r>
              <a:rPr lang="zh-CN" altLang="zh-CN" sz="2000" dirty="0" smtClean="0">
                <a:latin typeface="+mn-ea"/>
              </a:rPr>
              <a:t>元数据</a:t>
            </a:r>
            <a:r>
              <a:rPr lang="zh-CN" altLang="en-US" sz="2000" dirty="0" smtClean="0">
                <a:latin typeface="+mn-ea"/>
              </a:rPr>
              <a:t>需要</a:t>
            </a:r>
            <a:r>
              <a:rPr lang="zh-CN" altLang="zh-CN" sz="2000" dirty="0" smtClean="0">
                <a:latin typeface="+mn-ea"/>
              </a:rPr>
              <a:t>修改</a:t>
            </a:r>
            <a:r>
              <a:rPr lang="zh-CN" altLang="zh-CN" sz="2000" dirty="0">
                <a:latin typeface="+mn-ea"/>
              </a:rPr>
              <a:t>时</a:t>
            </a:r>
            <a:r>
              <a:rPr lang="zh-CN" altLang="zh-CN" sz="2000" dirty="0" smtClean="0">
                <a:latin typeface="+mn-ea"/>
              </a:rPr>
              <a:t>，</a:t>
            </a:r>
            <a:r>
              <a:rPr lang="zh-CN" altLang="en-US" sz="2000" dirty="0" smtClean="0">
                <a:latin typeface="+mn-ea"/>
              </a:rPr>
              <a:t>主</a:t>
            </a:r>
            <a:r>
              <a:rPr lang="zh-CN" altLang="zh-CN" sz="2000" dirty="0" smtClean="0">
                <a:latin typeface="+mn-ea"/>
              </a:rPr>
              <a:t>服务</a:t>
            </a:r>
            <a:r>
              <a:rPr lang="zh-CN" altLang="zh-CN" sz="2000" dirty="0">
                <a:latin typeface="+mn-ea"/>
              </a:rPr>
              <a:t>端首先会阻塞该修改操作，</a:t>
            </a:r>
            <a:r>
              <a:rPr lang="zh-CN" altLang="zh-CN" sz="2000" dirty="0" smtClean="0">
                <a:latin typeface="+mn-ea"/>
              </a:rPr>
              <a:t>然后</a:t>
            </a:r>
            <a:r>
              <a:rPr lang="zh-CN" altLang="en-US" sz="2000" dirty="0" smtClean="0">
                <a:latin typeface="+mn-ea"/>
              </a:rPr>
              <a:t>查询主服务器自身维护的缓存表，</a:t>
            </a:r>
            <a:r>
              <a:rPr lang="zh-CN" altLang="zh-CN" sz="2000" dirty="0" smtClean="0">
                <a:latin typeface="+mn-ea"/>
              </a:rPr>
              <a:t>向</a:t>
            </a:r>
            <a:r>
              <a:rPr lang="zh-CN" altLang="zh-CN" sz="2000" dirty="0">
                <a:latin typeface="+mn-ea"/>
              </a:rPr>
              <a:t>所有可能缓存了该数据的客户端发送</a:t>
            </a:r>
            <a:r>
              <a:rPr lang="zh-CN" altLang="zh-CN" sz="2000" dirty="0" smtClean="0">
                <a:latin typeface="+mn-ea"/>
              </a:rPr>
              <a:t>缓存</a:t>
            </a:r>
            <a:r>
              <a:rPr lang="zh-CN" altLang="zh-CN" sz="2000" dirty="0">
                <a:latin typeface="+mn-ea"/>
              </a:rPr>
              <a:t>过期信号</a:t>
            </a:r>
            <a:r>
              <a:rPr lang="zh-CN" altLang="en-US" sz="2000" dirty="0" smtClean="0">
                <a:latin typeface="+mn-ea"/>
              </a:rPr>
              <a:t>。</a:t>
            </a:r>
            <a:r>
              <a:rPr lang="zh-CN" altLang="zh-CN" sz="2000" dirty="0" smtClean="0">
                <a:latin typeface="+mn-ea"/>
              </a:rPr>
              <a:t>等到</a:t>
            </a:r>
            <a:r>
              <a:rPr lang="zh-CN" altLang="en-US" sz="2000" dirty="0" smtClean="0">
                <a:latin typeface="+mn-ea"/>
              </a:rPr>
              <a:t>主服务器</a:t>
            </a:r>
            <a:r>
              <a:rPr lang="zh-CN" altLang="zh-CN" sz="2000" dirty="0" smtClean="0">
                <a:latin typeface="+mn-ea"/>
              </a:rPr>
              <a:t>接收</a:t>
            </a:r>
            <a:r>
              <a:rPr lang="zh-CN" altLang="zh-CN" sz="2000" dirty="0">
                <a:latin typeface="+mn-ea"/>
              </a:rPr>
              <a:t>到所有相关客户端针对该过期信号的</a:t>
            </a:r>
            <a:r>
              <a:rPr lang="zh-CN" altLang="zh-CN" sz="2000" dirty="0" smtClean="0">
                <a:latin typeface="+mn-ea"/>
              </a:rPr>
              <a:t>应答后</a:t>
            </a:r>
            <a:r>
              <a:rPr lang="zh-CN" altLang="zh-CN" sz="2000" dirty="0">
                <a:latin typeface="+mn-ea"/>
              </a:rPr>
              <a:t>，再继续进行之前的修改操作。</a:t>
            </a:r>
            <a:endParaRPr lang="zh-CN" altLang="zh-CN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73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87417" y="2103351"/>
            <a:ext cx="8956583" cy="30265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29180" y="1435845"/>
            <a:ext cx="2396900" cy="54498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83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87137" y="1483133"/>
            <a:ext cx="18565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pc="300" dirty="0" smtClean="0">
                <a:solidFill>
                  <a:schemeClr val="bg1"/>
                </a:solidFill>
              </a:rPr>
              <a:t>（</a:t>
            </a:r>
            <a:r>
              <a:rPr lang="en-US" altLang="zh-CN" sz="2000" b="1" spc="300" dirty="0" smtClean="0">
                <a:solidFill>
                  <a:schemeClr val="bg1"/>
                </a:solidFill>
              </a:rPr>
              <a:t>1</a:t>
            </a:r>
            <a:r>
              <a:rPr lang="zh-CN" altLang="en-US" sz="2000" b="1" spc="300" dirty="0" smtClean="0">
                <a:solidFill>
                  <a:schemeClr val="bg1"/>
                </a:solidFill>
              </a:rPr>
              <a:t>）一致性</a:t>
            </a:r>
            <a:endParaRPr lang="zh-CN" altLang="en-US" sz="2000" b="1" spc="3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9253" y="811034"/>
            <a:ext cx="2528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6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、正确性</a:t>
            </a:r>
            <a:r>
              <a:rPr lang="zh-CN" altLang="en-US" sz="2400" b="1" dirty="0">
                <a:solidFill>
                  <a:schemeClr val="accent6"/>
                </a:solidFill>
              </a:rPr>
              <a:t>与性能</a:t>
            </a:r>
          </a:p>
        </p:txBody>
      </p:sp>
      <p:sp>
        <p:nvSpPr>
          <p:cNvPr id="8" name="椭圆 7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/>
          <p:cNvSpPr/>
          <p:nvPr/>
        </p:nvSpPr>
        <p:spPr>
          <a:xfrm>
            <a:off x="293525" y="2143977"/>
            <a:ext cx="88504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每个</a:t>
            </a:r>
            <a:r>
              <a:rPr lang="en-US" altLang="zh-CN" sz="2000" dirty="0">
                <a:latin typeface="+mn-ea"/>
              </a:rPr>
              <a:t>Chubby</a:t>
            </a:r>
            <a:r>
              <a:rPr lang="zh-CN" altLang="en-US" sz="2000" dirty="0">
                <a:latin typeface="+mn-ea"/>
              </a:rPr>
              <a:t>单元是由五个副本组成的，这五个副本中需要选举产生一个主服务器，这种选举本质上就是一个一致性</a:t>
            </a:r>
            <a:r>
              <a:rPr lang="zh-CN" altLang="en-US" sz="2000" dirty="0" smtClean="0">
                <a:latin typeface="+mn-ea"/>
              </a:rPr>
              <a:t>问题。实际执行过程中，</a:t>
            </a:r>
            <a:r>
              <a:rPr lang="en-US" altLang="zh-CN" sz="2000" dirty="0" smtClean="0">
                <a:latin typeface="+mn-ea"/>
              </a:rPr>
              <a:t>Chubby</a:t>
            </a:r>
            <a:r>
              <a:rPr lang="zh-CN" altLang="en-US" sz="2000" dirty="0" smtClean="0">
                <a:latin typeface="+mn-ea"/>
              </a:rPr>
              <a:t>使用了</a:t>
            </a:r>
            <a:r>
              <a:rPr lang="en-US" altLang="zh-CN" sz="2000" dirty="0" err="1" smtClean="0">
                <a:latin typeface="+mn-ea"/>
              </a:rPr>
              <a:t>paxos</a:t>
            </a:r>
            <a:r>
              <a:rPr lang="zh-CN" altLang="en-US" sz="2000" dirty="0" smtClean="0">
                <a:latin typeface="+mn-ea"/>
              </a:rPr>
              <a:t>算法来解决</a:t>
            </a:r>
            <a:endParaRPr lang="en-US" altLang="zh-CN" sz="20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 dirty="0">
                <a:latin typeface="+mn-ea"/>
              </a:rPr>
              <a:t>主服务器产生后，客户端的所有的读写请求都由主服务器</a:t>
            </a:r>
            <a:r>
              <a:rPr lang="zh-CN" altLang="zh-CN" sz="2000" dirty="0" smtClean="0">
                <a:latin typeface="+mn-ea"/>
              </a:rPr>
              <a:t>完成</a:t>
            </a:r>
            <a:endParaRPr lang="en-US" altLang="zh-CN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 smtClean="0">
                <a:latin typeface="+mn-ea"/>
              </a:rPr>
              <a:t>①</a:t>
            </a:r>
            <a:r>
              <a:rPr lang="zh-CN" altLang="zh-CN" sz="2000" dirty="0">
                <a:latin typeface="+mn-ea"/>
              </a:rPr>
              <a:t>读操作时</a:t>
            </a:r>
            <a:r>
              <a:rPr lang="zh-CN" altLang="zh-CN" sz="2000" dirty="0" smtClean="0">
                <a:latin typeface="+mn-ea"/>
              </a:rPr>
              <a:t>，</a:t>
            </a:r>
            <a:r>
              <a:rPr lang="zh-CN" altLang="en-US" sz="2000" dirty="0" smtClean="0">
                <a:latin typeface="+mn-ea"/>
              </a:rPr>
              <a:t>由</a:t>
            </a:r>
            <a:r>
              <a:rPr lang="zh-CN" altLang="zh-CN" sz="2000" dirty="0" smtClean="0">
                <a:latin typeface="+mn-ea"/>
              </a:rPr>
              <a:t>主</a:t>
            </a:r>
            <a:r>
              <a:rPr lang="zh-CN" altLang="zh-CN" sz="2000" dirty="0">
                <a:latin typeface="+mn-ea"/>
              </a:rPr>
              <a:t>服务器读取所需数据。</a:t>
            </a:r>
            <a:endParaRPr lang="en-US" altLang="zh-CN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n-ea"/>
              </a:rPr>
              <a:t>②</a:t>
            </a:r>
            <a:r>
              <a:rPr lang="zh-CN" altLang="zh-CN" sz="2000" dirty="0">
                <a:latin typeface="+mn-ea"/>
              </a:rPr>
              <a:t>写操作时，需要再次利用</a:t>
            </a:r>
            <a:r>
              <a:rPr lang="en-US" altLang="zh-CN" sz="2000" dirty="0" err="1">
                <a:latin typeface="+mn-ea"/>
              </a:rPr>
              <a:t>paxos</a:t>
            </a:r>
            <a:r>
              <a:rPr lang="zh-CN" altLang="zh-CN" sz="2000" dirty="0">
                <a:latin typeface="+mn-ea"/>
              </a:rPr>
              <a:t>算法，保证所有数据能够同步到所有</a:t>
            </a:r>
            <a:r>
              <a:rPr lang="zh-CN" altLang="zh-CN" sz="2000" dirty="0" smtClean="0">
                <a:latin typeface="+mn-ea"/>
              </a:rPr>
              <a:t>服务器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2872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84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4600" y="812174"/>
            <a:ext cx="2396900" cy="54498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87744" y="900242"/>
            <a:ext cx="1625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+mn-ea"/>
              </a:rPr>
              <a:t>（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2</a:t>
            </a:r>
            <a:r>
              <a:rPr lang="zh-CN" altLang="en-US" sz="2000" b="1" dirty="0" smtClean="0">
                <a:solidFill>
                  <a:schemeClr val="bg1"/>
                </a:solidFill>
                <a:latin typeface="+mn-ea"/>
              </a:rPr>
              <a:t>）安全性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6260" y="1932864"/>
            <a:ext cx="8556847" cy="2584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2202" y="1973490"/>
            <a:ext cx="844984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</a:rPr>
              <a:t>用</a:t>
            </a:r>
            <a:r>
              <a:rPr lang="en-US" altLang="zh-CN" sz="2000" dirty="0" smtClean="0">
                <a:latin typeface="+mn-ea"/>
              </a:rPr>
              <a:t>ACL</a:t>
            </a:r>
            <a:r>
              <a:rPr lang="zh-CN" altLang="en-US" sz="2000" dirty="0" smtClean="0">
                <a:latin typeface="+mn-ea"/>
              </a:rPr>
              <a:t>形式安全保障措施。系统有三种</a:t>
            </a:r>
            <a:r>
              <a:rPr lang="en-US" altLang="zh-CN" sz="2000" dirty="0" smtClean="0">
                <a:latin typeface="+mn-ea"/>
              </a:rPr>
              <a:t>ACL</a:t>
            </a:r>
            <a:r>
              <a:rPr lang="zh-CN" altLang="en-US" sz="2000" dirty="0" smtClean="0">
                <a:latin typeface="+mn-ea"/>
              </a:rPr>
              <a:t>名：</a:t>
            </a:r>
            <a:r>
              <a:rPr lang="en-US" altLang="zh-CN" sz="2000" dirty="0" smtClean="0">
                <a:latin typeface="+mn-ea"/>
              </a:rPr>
              <a:t>Write ACL Name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en-US" altLang="zh-CN" sz="2000" dirty="0" smtClean="0">
                <a:latin typeface="+mn-ea"/>
              </a:rPr>
              <a:t>Read ACL Name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en-US" altLang="zh-CN" sz="2000" dirty="0" smtClean="0">
                <a:latin typeface="+mn-ea"/>
              </a:rPr>
              <a:t>Change ACL Name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</a:rPr>
              <a:t>只要不被覆写，子节点都是直接继承覆子节点的</a:t>
            </a:r>
            <a:r>
              <a:rPr lang="en-US" altLang="zh-CN" sz="2000" dirty="0" smtClean="0">
                <a:latin typeface="+mn-ea"/>
              </a:rPr>
              <a:t>ACL</a:t>
            </a:r>
            <a:r>
              <a:rPr lang="zh-CN" altLang="en-US" sz="2000" dirty="0" smtClean="0">
                <a:latin typeface="+mn-ea"/>
              </a:rPr>
              <a:t>名</a:t>
            </a:r>
            <a:endParaRPr lang="en-US" altLang="zh-CN" sz="20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latin typeface="+mn-ea"/>
              </a:rPr>
              <a:t>ACL</a:t>
            </a:r>
            <a:r>
              <a:rPr lang="zh-CN" altLang="en-US" sz="2000" dirty="0" smtClean="0">
                <a:latin typeface="+mn-ea"/>
              </a:rPr>
              <a:t>同样被保存在文件中，它是节点元数据的一部分，用户在进行相关操作时，首先需要通过</a:t>
            </a:r>
            <a:r>
              <a:rPr lang="en-US" altLang="zh-CN" sz="2000" dirty="0" smtClean="0">
                <a:latin typeface="+mn-ea"/>
              </a:rPr>
              <a:t>ACL</a:t>
            </a:r>
            <a:r>
              <a:rPr lang="zh-CN" altLang="en-US" sz="2000" dirty="0" smtClean="0">
                <a:latin typeface="+mn-ea"/>
              </a:rPr>
              <a:t>来获取相应的授权。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265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5627" y="1979614"/>
            <a:ext cx="7758112" cy="2567747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85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7871" y="4332002"/>
            <a:ext cx="8244177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用户</a:t>
            </a:r>
            <a:r>
              <a:rPr lang="en-US" altLang="zh-CN" dirty="0" err="1">
                <a:latin typeface="+mn-ea"/>
              </a:rPr>
              <a:t>chinacloud</a:t>
            </a:r>
            <a:r>
              <a:rPr lang="zh-CN" altLang="en-US" dirty="0">
                <a:latin typeface="+mn-ea"/>
              </a:rPr>
              <a:t>提出向文件</a:t>
            </a:r>
            <a:r>
              <a:rPr lang="en-US" altLang="zh-CN" dirty="0">
                <a:latin typeface="+mn-ea"/>
              </a:rPr>
              <a:t>CLOUD</a:t>
            </a:r>
            <a:r>
              <a:rPr lang="zh-CN" altLang="en-US" dirty="0">
                <a:latin typeface="+mn-ea"/>
              </a:rPr>
              <a:t>中写入内容的请求。</a:t>
            </a:r>
            <a:r>
              <a:rPr lang="en-US" altLang="zh-CN" dirty="0">
                <a:latin typeface="+mn-ea"/>
              </a:rPr>
              <a:t>CLOUD</a:t>
            </a:r>
            <a:r>
              <a:rPr lang="zh-CN" altLang="en-US" dirty="0">
                <a:latin typeface="+mn-ea"/>
              </a:rPr>
              <a:t>首先读取自身的写</a:t>
            </a:r>
            <a:r>
              <a:rPr lang="en-US" altLang="zh-CN" dirty="0">
                <a:latin typeface="+mn-ea"/>
              </a:rPr>
              <a:t>ACL</a:t>
            </a:r>
            <a:r>
              <a:rPr lang="zh-CN" altLang="en-US" dirty="0">
                <a:latin typeface="+mn-ea"/>
              </a:rPr>
              <a:t>名</a:t>
            </a:r>
            <a:r>
              <a:rPr lang="en-US" altLang="zh-CN" dirty="0">
                <a:latin typeface="+mn-ea"/>
              </a:rPr>
              <a:t>fun</a:t>
            </a:r>
            <a:r>
              <a:rPr lang="zh-CN" altLang="en-US" dirty="0">
                <a:latin typeface="+mn-ea"/>
              </a:rPr>
              <a:t>，接着在</a:t>
            </a:r>
            <a:r>
              <a:rPr lang="en-US" altLang="zh-CN" dirty="0">
                <a:latin typeface="+mn-ea"/>
              </a:rPr>
              <a:t>fun</a:t>
            </a:r>
            <a:r>
              <a:rPr lang="zh-CN" altLang="en-US" dirty="0">
                <a:latin typeface="+mn-ea"/>
              </a:rPr>
              <a:t>中查到了</a:t>
            </a:r>
            <a:r>
              <a:rPr lang="en-US" altLang="zh-CN" dirty="0" err="1">
                <a:latin typeface="+mn-ea"/>
              </a:rPr>
              <a:t>chinacloud</a:t>
            </a:r>
            <a:r>
              <a:rPr lang="zh-CN" altLang="en-US" dirty="0">
                <a:latin typeface="+mn-ea"/>
              </a:rPr>
              <a:t>这一行记录，于是返回信息允许</a:t>
            </a:r>
            <a:r>
              <a:rPr lang="en-US" altLang="zh-CN" dirty="0" err="1">
                <a:latin typeface="+mn-ea"/>
              </a:rPr>
              <a:t>chinacloud</a:t>
            </a:r>
            <a:r>
              <a:rPr lang="zh-CN" altLang="en-US" dirty="0">
                <a:latin typeface="+mn-ea"/>
              </a:rPr>
              <a:t>对文件进行写操作，此时</a:t>
            </a:r>
            <a:r>
              <a:rPr lang="en-US" altLang="zh-CN" dirty="0" err="1">
                <a:latin typeface="+mn-ea"/>
              </a:rPr>
              <a:t>chinacloud</a:t>
            </a:r>
            <a:r>
              <a:rPr lang="zh-CN" altLang="en-US" dirty="0">
                <a:latin typeface="+mn-ea"/>
              </a:rPr>
              <a:t>才被允许向</a:t>
            </a:r>
            <a:r>
              <a:rPr lang="en-US" altLang="zh-CN" dirty="0">
                <a:latin typeface="+mn-ea"/>
              </a:rPr>
              <a:t>CLOUD</a:t>
            </a:r>
            <a:r>
              <a:rPr lang="zh-CN" altLang="en-US" dirty="0">
                <a:latin typeface="+mn-ea"/>
              </a:rPr>
              <a:t>写入内容。其他的操作和写操作类似。</a:t>
            </a:r>
          </a:p>
        </p:txBody>
      </p:sp>
      <p:sp>
        <p:nvSpPr>
          <p:cNvPr id="9" name="矩形 8"/>
          <p:cNvSpPr/>
          <p:nvPr/>
        </p:nvSpPr>
        <p:spPr>
          <a:xfrm>
            <a:off x="390544" y="4332003"/>
            <a:ext cx="127327" cy="175117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24600" y="812174"/>
            <a:ext cx="2396900" cy="54498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87744" y="900242"/>
            <a:ext cx="1625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+mn-ea"/>
              </a:rPr>
              <a:t>（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2</a:t>
            </a:r>
            <a:r>
              <a:rPr lang="zh-CN" altLang="en-US" sz="2000" b="1" dirty="0" smtClean="0">
                <a:solidFill>
                  <a:schemeClr val="bg1"/>
                </a:solidFill>
                <a:latin typeface="+mn-ea"/>
              </a:rPr>
              <a:t>）安全性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6260" y="1359430"/>
            <a:ext cx="8556847" cy="593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12202" y="1400056"/>
            <a:ext cx="8449845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例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30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86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87417" y="107693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分布式锁服务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4600" y="812174"/>
            <a:ext cx="2396900" cy="54498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87744" y="900242"/>
            <a:ext cx="1882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+mn-ea"/>
              </a:rPr>
              <a:t>（</a:t>
            </a:r>
            <a:r>
              <a:rPr lang="en-US" altLang="zh-CN" sz="2000" b="1" dirty="0" smtClean="0">
                <a:solidFill>
                  <a:schemeClr val="bg1"/>
                </a:solidFill>
                <a:latin typeface="+mn-ea"/>
              </a:rPr>
              <a:t>3</a:t>
            </a:r>
            <a:r>
              <a:rPr lang="zh-CN" altLang="en-US" sz="2000" b="1" dirty="0" smtClean="0">
                <a:solidFill>
                  <a:schemeClr val="bg1"/>
                </a:solidFill>
                <a:latin typeface="+mn-ea"/>
              </a:rPr>
              <a:t>）性能优化</a:t>
            </a:r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6260" y="1359430"/>
            <a:ext cx="8556847" cy="46384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12202" y="1322563"/>
            <a:ext cx="844984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为满足系统的高可扩展性，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Chubby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目前采用一些措施：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比如提高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主服务器默认的租约期；使用协议转换服务将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Chubby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协议转换成较简单的协议；客户端一致性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缓存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等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；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Google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还考虑使用代理（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Proxy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）和分区（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partition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）技术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代理可以减少主服务器处理</a:t>
            </a: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KeepAlive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，以及读请求带来的服务器负载，但它并不能减少写操作带来的通信量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②使用分区技术可以将一个单元的命名空间（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Name Space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）划分成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份。除了少量的跨分区通信外，大部分的分区都可以独自处理服务请求。通过分区可以减少各个分区上的读写通信量，但不能减少</a:t>
            </a: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KeepAlive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请求的通信量。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20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87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1134" y="91830"/>
            <a:ext cx="5105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b="1" spc="22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分布式结构化数据</a:t>
            </a:r>
            <a:r>
              <a:rPr lang="en-US" altLang="zh-CN" sz="2400" b="1" spc="225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BigTable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9253" y="811034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1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、设计</a:t>
            </a:r>
            <a:r>
              <a:rPr lang="zh-CN" altLang="en-US" sz="2400" b="1" dirty="0">
                <a:solidFill>
                  <a:schemeClr val="accent6"/>
                </a:solidFill>
              </a:rPr>
              <a:t>动机</a:t>
            </a:r>
          </a:p>
        </p:txBody>
      </p:sp>
      <p:sp>
        <p:nvSpPr>
          <p:cNvPr id="6" name="椭圆 5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7" name="组合 6"/>
          <p:cNvGrpSpPr/>
          <p:nvPr/>
        </p:nvGrpSpPr>
        <p:grpSpPr>
          <a:xfrm>
            <a:off x="1222100" y="2078742"/>
            <a:ext cx="6699800" cy="3655308"/>
            <a:chOff x="2653517" y="2096597"/>
            <a:chExt cx="6175672" cy="3369352"/>
          </a:xfrm>
        </p:grpSpPr>
        <p:sp>
          <p:nvSpPr>
            <p:cNvPr id="8" name="任意多边形 7"/>
            <p:cNvSpPr/>
            <p:nvPr/>
          </p:nvSpPr>
          <p:spPr>
            <a:xfrm>
              <a:off x="4668013" y="3885397"/>
              <a:ext cx="570065" cy="1579250"/>
            </a:xfrm>
            <a:custGeom>
              <a:avLst/>
              <a:gdLst>
                <a:gd name="connsiteX0" fmla="*/ 511923 w 522514"/>
                <a:gd name="connsiteY0" fmla="*/ 0 h 1394549"/>
                <a:gd name="connsiteX1" fmla="*/ 522514 w 522514"/>
                <a:gd name="connsiteY1" fmla="*/ 74141 h 1394549"/>
                <a:gd name="connsiteX2" fmla="*/ 0 w 522514"/>
                <a:gd name="connsiteY2" fmla="*/ 1394549 h 1394549"/>
                <a:gd name="connsiteX3" fmla="*/ 0 w 522514"/>
                <a:gd name="connsiteY3" fmla="*/ 1278042 h 1394549"/>
                <a:gd name="connsiteX4" fmla="*/ 511923 w 522514"/>
                <a:gd name="connsiteY4" fmla="*/ 0 h 1394549"/>
                <a:gd name="connsiteX0" fmla="*/ 515098 w 525689"/>
                <a:gd name="connsiteY0" fmla="*/ 0 h 1394549"/>
                <a:gd name="connsiteX1" fmla="*/ 525689 w 525689"/>
                <a:gd name="connsiteY1" fmla="*/ 74141 h 1394549"/>
                <a:gd name="connsiteX2" fmla="*/ 3175 w 525689"/>
                <a:gd name="connsiteY2" fmla="*/ 1394549 h 1394549"/>
                <a:gd name="connsiteX3" fmla="*/ 0 w 525689"/>
                <a:gd name="connsiteY3" fmla="*/ 1252642 h 1394549"/>
                <a:gd name="connsiteX4" fmla="*/ 515098 w 525689"/>
                <a:gd name="connsiteY4" fmla="*/ 0 h 1394549"/>
                <a:gd name="connsiteX0" fmla="*/ 511923 w 525689"/>
                <a:gd name="connsiteY0" fmla="*/ 0 h 1407249"/>
                <a:gd name="connsiteX1" fmla="*/ 525689 w 525689"/>
                <a:gd name="connsiteY1" fmla="*/ 86841 h 1407249"/>
                <a:gd name="connsiteX2" fmla="*/ 3175 w 525689"/>
                <a:gd name="connsiteY2" fmla="*/ 1407249 h 1407249"/>
                <a:gd name="connsiteX3" fmla="*/ 0 w 525689"/>
                <a:gd name="connsiteY3" fmla="*/ 1265342 h 1407249"/>
                <a:gd name="connsiteX4" fmla="*/ 511923 w 525689"/>
                <a:gd name="connsiteY4" fmla="*/ 0 h 1407249"/>
                <a:gd name="connsiteX0" fmla="*/ 511923 w 525689"/>
                <a:gd name="connsiteY0" fmla="*/ 0 h 1419155"/>
                <a:gd name="connsiteX1" fmla="*/ 525689 w 525689"/>
                <a:gd name="connsiteY1" fmla="*/ 86841 h 1419155"/>
                <a:gd name="connsiteX2" fmla="*/ 794 w 525689"/>
                <a:gd name="connsiteY2" fmla="*/ 1419155 h 1419155"/>
                <a:gd name="connsiteX3" fmla="*/ 0 w 525689"/>
                <a:gd name="connsiteY3" fmla="*/ 1265342 h 1419155"/>
                <a:gd name="connsiteX4" fmla="*/ 511923 w 525689"/>
                <a:gd name="connsiteY4" fmla="*/ 0 h 1419155"/>
                <a:gd name="connsiteX0" fmla="*/ 514304 w 528070"/>
                <a:gd name="connsiteY0" fmla="*/ 0 h 1419155"/>
                <a:gd name="connsiteX1" fmla="*/ 528070 w 528070"/>
                <a:gd name="connsiteY1" fmla="*/ 86841 h 1419155"/>
                <a:gd name="connsiteX2" fmla="*/ 3175 w 528070"/>
                <a:gd name="connsiteY2" fmla="*/ 1419155 h 1419155"/>
                <a:gd name="connsiteX3" fmla="*/ 0 w 528070"/>
                <a:gd name="connsiteY3" fmla="*/ 1289155 h 1419155"/>
                <a:gd name="connsiteX4" fmla="*/ 514304 w 528070"/>
                <a:gd name="connsiteY4" fmla="*/ 0 h 1419155"/>
                <a:gd name="connsiteX0" fmla="*/ 514304 w 528070"/>
                <a:gd name="connsiteY0" fmla="*/ 0 h 1419155"/>
                <a:gd name="connsiteX1" fmla="*/ 528070 w 528070"/>
                <a:gd name="connsiteY1" fmla="*/ 86841 h 1419155"/>
                <a:gd name="connsiteX2" fmla="*/ 3175 w 528070"/>
                <a:gd name="connsiteY2" fmla="*/ 1419155 h 1419155"/>
                <a:gd name="connsiteX3" fmla="*/ 0 w 528070"/>
                <a:gd name="connsiteY3" fmla="*/ 1279630 h 1419155"/>
                <a:gd name="connsiteX4" fmla="*/ 514304 w 528070"/>
                <a:gd name="connsiteY4" fmla="*/ 0 h 1419155"/>
                <a:gd name="connsiteX0" fmla="*/ 514304 w 528070"/>
                <a:gd name="connsiteY0" fmla="*/ 0 h 1419155"/>
                <a:gd name="connsiteX1" fmla="*/ 528070 w 528070"/>
                <a:gd name="connsiteY1" fmla="*/ 86841 h 1419155"/>
                <a:gd name="connsiteX2" fmla="*/ 3175 w 528070"/>
                <a:gd name="connsiteY2" fmla="*/ 1419155 h 1419155"/>
                <a:gd name="connsiteX3" fmla="*/ 0 w 528070"/>
                <a:gd name="connsiteY3" fmla="*/ 1289155 h 1419155"/>
                <a:gd name="connsiteX4" fmla="*/ 514304 w 528070"/>
                <a:gd name="connsiteY4" fmla="*/ 0 h 1419155"/>
                <a:gd name="connsiteX0" fmla="*/ 514304 w 514304"/>
                <a:gd name="connsiteY0" fmla="*/ 0 h 1419155"/>
                <a:gd name="connsiteX1" fmla="*/ 505845 w 514304"/>
                <a:gd name="connsiteY1" fmla="*/ 96366 h 1419155"/>
                <a:gd name="connsiteX2" fmla="*/ 3175 w 514304"/>
                <a:gd name="connsiteY2" fmla="*/ 1419155 h 1419155"/>
                <a:gd name="connsiteX3" fmla="*/ 0 w 514304"/>
                <a:gd name="connsiteY3" fmla="*/ 1289155 h 1419155"/>
                <a:gd name="connsiteX4" fmla="*/ 514304 w 514304"/>
                <a:gd name="connsiteY4" fmla="*/ 0 h 1419155"/>
                <a:gd name="connsiteX0" fmla="*/ 511129 w 511129"/>
                <a:gd name="connsiteY0" fmla="*/ 0 h 1415980"/>
                <a:gd name="connsiteX1" fmla="*/ 505845 w 511129"/>
                <a:gd name="connsiteY1" fmla="*/ 93191 h 1415980"/>
                <a:gd name="connsiteX2" fmla="*/ 3175 w 511129"/>
                <a:gd name="connsiteY2" fmla="*/ 1415980 h 1415980"/>
                <a:gd name="connsiteX3" fmla="*/ 0 w 511129"/>
                <a:gd name="connsiteY3" fmla="*/ 1285980 h 1415980"/>
                <a:gd name="connsiteX4" fmla="*/ 511129 w 511129"/>
                <a:gd name="connsiteY4" fmla="*/ 0 h 1415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129" h="1415980">
                  <a:moveTo>
                    <a:pt x="511129" y="0"/>
                  </a:moveTo>
                  <a:lnTo>
                    <a:pt x="505845" y="93191"/>
                  </a:lnTo>
                  <a:lnTo>
                    <a:pt x="3175" y="1415980"/>
                  </a:lnTo>
                  <a:cubicBezTo>
                    <a:pt x="2117" y="1368678"/>
                    <a:pt x="1058" y="1333282"/>
                    <a:pt x="0" y="1285980"/>
                  </a:cubicBezTo>
                  <a:lnTo>
                    <a:pt x="511129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2654403" y="5319879"/>
              <a:ext cx="2013113" cy="146070"/>
            </a:xfrm>
            <a:custGeom>
              <a:avLst/>
              <a:gdLst>
                <a:gd name="connsiteX0" fmla="*/ 0 w 1804987"/>
                <a:gd name="connsiteY0" fmla="*/ 0 h 130969"/>
                <a:gd name="connsiteX1" fmla="*/ 0 w 1804987"/>
                <a:gd name="connsiteY1" fmla="*/ 130969 h 130969"/>
                <a:gd name="connsiteX2" fmla="*/ 1804987 w 1804987"/>
                <a:gd name="connsiteY2" fmla="*/ 130969 h 130969"/>
                <a:gd name="connsiteX3" fmla="*/ 1804987 w 1804987"/>
                <a:gd name="connsiteY3" fmla="*/ 2381 h 130969"/>
                <a:gd name="connsiteX4" fmla="*/ 0 w 1804987"/>
                <a:gd name="connsiteY4" fmla="*/ 0 h 130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4987" h="130969">
                  <a:moveTo>
                    <a:pt x="0" y="0"/>
                  </a:moveTo>
                  <a:lnTo>
                    <a:pt x="0" y="130969"/>
                  </a:lnTo>
                  <a:lnTo>
                    <a:pt x="1804987" y="130969"/>
                  </a:lnTo>
                  <a:lnTo>
                    <a:pt x="1804987" y="2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4813585" y="2096597"/>
              <a:ext cx="1689989" cy="3229478"/>
            </a:xfrm>
            <a:custGeom>
              <a:avLst/>
              <a:gdLst>
                <a:gd name="connsiteX0" fmla="*/ 831850 w 1517650"/>
                <a:gd name="connsiteY0" fmla="*/ 0 h 2895600"/>
                <a:gd name="connsiteX1" fmla="*/ 514350 w 1517650"/>
                <a:gd name="connsiteY1" fmla="*/ 609600 h 2895600"/>
                <a:gd name="connsiteX2" fmla="*/ 622300 w 1517650"/>
                <a:gd name="connsiteY2" fmla="*/ 609600 h 2895600"/>
                <a:gd name="connsiteX3" fmla="*/ 622300 w 1517650"/>
                <a:gd name="connsiteY3" fmla="*/ 1600200 h 2895600"/>
                <a:gd name="connsiteX4" fmla="*/ 0 w 1517650"/>
                <a:gd name="connsiteY4" fmla="*/ 2895600 h 2895600"/>
                <a:gd name="connsiteX5" fmla="*/ 1517650 w 1517650"/>
                <a:gd name="connsiteY5" fmla="*/ 2895600 h 2895600"/>
                <a:gd name="connsiteX6" fmla="*/ 1060450 w 1517650"/>
                <a:gd name="connsiteY6" fmla="*/ 1593850 h 2895600"/>
                <a:gd name="connsiteX7" fmla="*/ 1060450 w 1517650"/>
                <a:gd name="connsiteY7" fmla="*/ 609600 h 2895600"/>
                <a:gd name="connsiteX8" fmla="*/ 1162050 w 1517650"/>
                <a:gd name="connsiteY8" fmla="*/ 609600 h 2895600"/>
                <a:gd name="connsiteX9" fmla="*/ 831850 w 1517650"/>
                <a:gd name="connsiteY9" fmla="*/ 0 h 2895600"/>
                <a:gd name="connsiteX0" fmla="*/ 831850 w 1515269"/>
                <a:gd name="connsiteY0" fmla="*/ 0 h 2895600"/>
                <a:gd name="connsiteX1" fmla="*/ 514350 w 1515269"/>
                <a:gd name="connsiteY1" fmla="*/ 609600 h 2895600"/>
                <a:gd name="connsiteX2" fmla="*/ 622300 w 1515269"/>
                <a:gd name="connsiteY2" fmla="*/ 609600 h 2895600"/>
                <a:gd name="connsiteX3" fmla="*/ 622300 w 1515269"/>
                <a:gd name="connsiteY3" fmla="*/ 1600200 h 2895600"/>
                <a:gd name="connsiteX4" fmla="*/ 0 w 1515269"/>
                <a:gd name="connsiteY4" fmla="*/ 2895600 h 2895600"/>
                <a:gd name="connsiteX5" fmla="*/ 1515269 w 1515269"/>
                <a:gd name="connsiteY5" fmla="*/ 2893218 h 2895600"/>
                <a:gd name="connsiteX6" fmla="*/ 1060450 w 1515269"/>
                <a:gd name="connsiteY6" fmla="*/ 1593850 h 2895600"/>
                <a:gd name="connsiteX7" fmla="*/ 1060450 w 1515269"/>
                <a:gd name="connsiteY7" fmla="*/ 609600 h 2895600"/>
                <a:gd name="connsiteX8" fmla="*/ 1162050 w 1515269"/>
                <a:gd name="connsiteY8" fmla="*/ 609600 h 2895600"/>
                <a:gd name="connsiteX9" fmla="*/ 831850 w 1515269"/>
                <a:gd name="connsiteY9" fmla="*/ 0 h 289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5269" h="2895600">
                  <a:moveTo>
                    <a:pt x="831850" y="0"/>
                  </a:moveTo>
                  <a:lnTo>
                    <a:pt x="514350" y="609600"/>
                  </a:lnTo>
                  <a:lnTo>
                    <a:pt x="622300" y="609600"/>
                  </a:lnTo>
                  <a:lnTo>
                    <a:pt x="622300" y="1600200"/>
                  </a:lnTo>
                  <a:lnTo>
                    <a:pt x="0" y="2895600"/>
                  </a:lnTo>
                  <a:lnTo>
                    <a:pt x="1515269" y="2893218"/>
                  </a:lnTo>
                  <a:lnTo>
                    <a:pt x="1060450" y="1593850"/>
                  </a:lnTo>
                  <a:lnTo>
                    <a:pt x="1060450" y="609600"/>
                  </a:lnTo>
                  <a:lnTo>
                    <a:pt x="1162050" y="609600"/>
                  </a:lnTo>
                  <a:lnTo>
                    <a:pt x="831850" y="0"/>
                  </a:lnTo>
                  <a:close/>
                </a:path>
              </a:pathLst>
            </a:custGeom>
            <a:solidFill>
              <a:srgbClr val="70AD47"/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4813586" y="5325190"/>
              <a:ext cx="1689103" cy="140759"/>
            </a:xfrm>
            <a:custGeom>
              <a:avLst/>
              <a:gdLst>
                <a:gd name="connsiteX0" fmla="*/ 0 w 1514475"/>
                <a:gd name="connsiteY0" fmla="*/ 0 h 123825"/>
                <a:gd name="connsiteX1" fmla="*/ 0 w 1514475"/>
                <a:gd name="connsiteY1" fmla="*/ 123825 h 123825"/>
                <a:gd name="connsiteX2" fmla="*/ 1514475 w 1514475"/>
                <a:gd name="connsiteY2" fmla="*/ 123825 h 123825"/>
                <a:gd name="connsiteX3" fmla="*/ 1514475 w 1514475"/>
                <a:gd name="connsiteY3" fmla="*/ 0 h 123825"/>
                <a:gd name="connsiteX4" fmla="*/ 0 w 1514475"/>
                <a:gd name="connsiteY4" fmla="*/ 0 h 123825"/>
                <a:gd name="connsiteX0" fmla="*/ 4762 w 1514475"/>
                <a:gd name="connsiteY0" fmla="*/ 0 h 126207"/>
                <a:gd name="connsiteX1" fmla="*/ 0 w 1514475"/>
                <a:gd name="connsiteY1" fmla="*/ 126207 h 126207"/>
                <a:gd name="connsiteX2" fmla="*/ 1514475 w 1514475"/>
                <a:gd name="connsiteY2" fmla="*/ 126207 h 126207"/>
                <a:gd name="connsiteX3" fmla="*/ 1514475 w 1514475"/>
                <a:gd name="connsiteY3" fmla="*/ 2382 h 126207"/>
                <a:gd name="connsiteX4" fmla="*/ 4762 w 1514475"/>
                <a:gd name="connsiteY4" fmla="*/ 0 h 126207"/>
                <a:gd name="connsiteX0" fmla="*/ 4762 w 1514475"/>
                <a:gd name="connsiteY0" fmla="*/ 4761 h 130968"/>
                <a:gd name="connsiteX1" fmla="*/ 0 w 1514475"/>
                <a:gd name="connsiteY1" fmla="*/ 130968 h 130968"/>
                <a:gd name="connsiteX2" fmla="*/ 1514475 w 1514475"/>
                <a:gd name="connsiteY2" fmla="*/ 130968 h 130968"/>
                <a:gd name="connsiteX3" fmla="*/ 1512093 w 1514475"/>
                <a:gd name="connsiteY3" fmla="*/ 0 h 130968"/>
                <a:gd name="connsiteX4" fmla="*/ 4762 w 1514475"/>
                <a:gd name="connsiteY4" fmla="*/ 4761 h 130968"/>
                <a:gd name="connsiteX0" fmla="*/ 7143 w 1514475"/>
                <a:gd name="connsiteY0" fmla="*/ 0 h 133351"/>
                <a:gd name="connsiteX1" fmla="*/ 0 w 1514475"/>
                <a:gd name="connsiteY1" fmla="*/ 133351 h 133351"/>
                <a:gd name="connsiteX2" fmla="*/ 1514475 w 1514475"/>
                <a:gd name="connsiteY2" fmla="*/ 133351 h 133351"/>
                <a:gd name="connsiteX3" fmla="*/ 1512093 w 1514475"/>
                <a:gd name="connsiteY3" fmla="*/ 2383 h 133351"/>
                <a:gd name="connsiteX4" fmla="*/ 7143 w 1514475"/>
                <a:gd name="connsiteY4" fmla="*/ 0 h 133351"/>
                <a:gd name="connsiteX0" fmla="*/ 2381 w 1514475"/>
                <a:gd name="connsiteY0" fmla="*/ 4761 h 130968"/>
                <a:gd name="connsiteX1" fmla="*/ 0 w 1514475"/>
                <a:gd name="connsiteY1" fmla="*/ 130968 h 130968"/>
                <a:gd name="connsiteX2" fmla="*/ 1514475 w 1514475"/>
                <a:gd name="connsiteY2" fmla="*/ 130968 h 130968"/>
                <a:gd name="connsiteX3" fmla="*/ 1512093 w 1514475"/>
                <a:gd name="connsiteY3" fmla="*/ 0 h 130968"/>
                <a:gd name="connsiteX4" fmla="*/ 2381 w 1514475"/>
                <a:gd name="connsiteY4" fmla="*/ 4761 h 130968"/>
                <a:gd name="connsiteX0" fmla="*/ 2381 w 1514475"/>
                <a:gd name="connsiteY0" fmla="*/ 0 h 126207"/>
                <a:gd name="connsiteX1" fmla="*/ 0 w 1514475"/>
                <a:gd name="connsiteY1" fmla="*/ 126207 h 126207"/>
                <a:gd name="connsiteX2" fmla="*/ 1514475 w 1514475"/>
                <a:gd name="connsiteY2" fmla="*/ 126207 h 126207"/>
                <a:gd name="connsiteX3" fmla="*/ 1514474 w 1514475"/>
                <a:gd name="connsiteY3" fmla="*/ 2382 h 126207"/>
                <a:gd name="connsiteX4" fmla="*/ 2381 w 1514475"/>
                <a:gd name="connsiteY4" fmla="*/ 0 h 126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4475" h="126207">
                  <a:moveTo>
                    <a:pt x="2381" y="0"/>
                  </a:moveTo>
                  <a:cubicBezTo>
                    <a:pt x="1587" y="42069"/>
                    <a:pt x="794" y="84138"/>
                    <a:pt x="0" y="126207"/>
                  </a:cubicBezTo>
                  <a:lnTo>
                    <a:pt x="1514475" y="126207"/>
                  </a:lnTo>
                  <a:cubicBezTo>
                    <a:pt x="1514475" y="84932"/>
                    <a:pt x="1514474" y="43657"/>
                    <a:pt x="1514474" y="2382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rgbClr val="4B732F"/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6233568" y="3891931"/>
              <a:ext cx="584543" cy="1570476"/>
            </a:xfrm>
            <a:custGeom>
              <a:avLst/>
              <a:gdLst>
                <a:gd name="connsiteX0" fmla="*/ 0 w 520700"/>
                <a:gd name="connsiteY0" fmla="*/ 0 h 1390650"/>
                <a:gd name="connsiteX1" fmla="*/ 0 w 520700"/>
                <a:gd name="connsiteY1" fmla="*/ 101600 h 1390650"/>
                <a:gd name="connsiteX2" fmla="*/ 520700 w 520700"/>
                <a:gd name="connsiteY2" fmla="*/ 1390650 h 1390650"/>
                <a:gd name="connsiteX3" fmla="*/ 520700 w 520700"/>
                <a:gd name="connsiteY3" fmla="*/ 1282700 h 1390650"/>
                <a:gd name="connsiteX4" fmla="*/ 0 w 520700"/>
                <a:gd name="connsiteY4" fmla="*/ 0 h 1390650"/>
                <a:gd name="connsiteX0" fmla="*/ 0 w 520700"/>
                <a:gd name="connsiteY0" fmla="*/ 0 h 1390650"/>
                <a:gd name="connsiteX1" fmla="*/ 0 w 520700"/>
                <a:gd name="connsiteY1" fmla="*/ 101600 h 1390650"/>
                <a:gd name="connsiteX2" fmla="*/ 520700 w 520700"/>
                <a:gd name="connsiteY2" fmla="*/ 1390650 h 1390650"/>
                <a:gd name="connsiteX3" fmla="*/ 520700 w 520700"/>
                <a:gd name="connsiteY3" fmla="*/ 1254125 h 1390650"/>
                <a:gd name="connsiteX4" fmla="*/ 0 w 520700"/>
                <a:gd name="connsiteY4" fmla="*/ 0 h 1390650"/>
                <a:gd name="connsiteX0" fmla="*/ 9525 w 520700"/>
                <a:gd name="connsiteY0" fmla="*/ 0 h 1390650"/>
                <a:gd name="connsiteX1" fmla="*/ 0 w 520700"/>
                <a:gd name="connsiteY1" fmla="*/ 101600 h 1390650"/>
                <a:gd name="connsiteX2" fmla="*/ 520700 w 520700"/>
                <a:gd name="connsiteY2" fmla="*/ 1390650 h 1390650"/>
                <a:gd name="connsiteX3" fmla="*/ 520700 w 520700"/>
                <a:gd name="connsiteY3" fmla="*/ 1254125 h 1390650"/>
                <a:gd name="connsiteX4" fmla="*/ 9525 w 520700"/>
                <a:gd name="connsiteY4" fmla="*/ 0 h 1390650"/>
                <a:gd name="connsiteX0" fmla="*/ 0 w 511175"/>
                <a:gd name="connsiteY0" fmla="*/ 0 h 1390650"/>
                <a:gd name="connsiteX1" fmla="*/ 0 w 511175"/>
                <a:gd name="connsiteY1" fmla="*/ 101600 h 1390650"/>
                <a:gd name="connsiteX2" fmla="*/ 511175 w 511175"/>
                <a:gd name="connsiteY2" fmla="*/ 1390650 h 1390650"/>
                <a:gd name="connsiteX3" fmla="*/ 511175 w 511175"/>
                <a:gd name="connsiteY3" fmla="*/ 1254125 h 1390650"/>
                <a:gd name="connsiteX4" fmla="*/ 0 w 511175"/>
                <a:gd name="connsiteY4" fmla="*/ 0 h 1390650"/>
                <a:gd name="connsiteX0" fmla="*/ 0 w 520700"/>
                <a:gd name="connsiteY0" fmla="*/ 0 h 1390650"/>
                <a:gd name="connsiteX1" fmla="*/ 9525 w 520700"/>
                <a:gd name="connsiteY1" fmla="*/ 101600 h 1390650"/>
                <a:gd name="connsiteX2" fmla="*/ 520700 w 520700"/>
                <a:gd name="connsiteY2" fmla="*/ 1390650 h 1390650"/>
                <a:gd name="connsiteX3" fmla="*/ 520700 w 520700"/>
                <a:gd name="connsiteY3" fmla="*/ 1254125 h 1390650"/>
                <a:gd name="connsiteX4" fmla="*/ 0 w 520700"/>
                <a:gd name="connsiteY4" fmla="*/ 0 h 1390650"/>
                <a:gd name="connsiteX0" fmla="*/ 0 w 517525"/>
                <a:gd name="connsiteY0" fmla="*/ 0 h 1406525"/>
                <a:gd name="connsiteX1" fmla="*/ 6350 w 517525"/>
                <a:gd name="connsiteY1" fmla="*/ 117475 h 1406525"/>
                <a:gd name="connsiteX2" fmla="*/ 517525 w 517525"/>
                <a:gd name="connsiteY2" fmla="*/ 1406525 h 1406525"/>
                <a:gd name="connsiteX3" fmla="*/ 517525 w 517525"/>
                <a:gd name="connsiteY3" fmla="*/ 1270000 h 1406525"/>
                <a:gd name="connsiteX4" fmla="*/ 0 w 517525"/>
                <a:gd name="connsiteY4" fmla="*/ 0 h 1406525"/>
                <a:gd name="connsiteX0" fmla="*/ 0 w 517525"/>
                <a:gd name="connsiteY0" fmla="*/ 0 h 1406525"/>
                <a:gd name="connsiteX1" fmla="*/ 3175 w 517525"/>
                <a:gd name="connsiteY1" fmla="*/ 107950 h 1406525"/>
                <a:gd name="connsiteX2" fmla="*/ 517525 w 517525"/>
                <a:gd name="connsiteY2" fmla="*/ 1406525 h 1406525"/>
                <a:gd name="connsiteX3" fmla="*/ 517525 w 517525"/>
                <a:gd name="connsiteY3" fmla="*/ 1270000 h 1406525"/>
                <a:gd name="connsiteX4" fmla="*/ 0 w 517525"/>
                <a:gd name="connsiteY4" fmla="*/ 0 h 1406525"/>
                <a:gd name="connsiteX0" fmla="*/ 0 w 520700"/>
                <a:gd name="connsiteY0" fmla="*/ 0 h 1412875"/>
                <a:gd name="connsiteX1" fmla="*/ 3175 w 520700"/>
                <a:gd name="connsiteY1" fmla="*/ 107950 h 1412875"/>
                <a:gd name="connsiteX2" fmla="*/ 520700 w 520700"/>
                <a:gd name="connsiteY2" fmla="*/ 1412875 h 1412875"/>
                <a:gd name="connsiteX3" fmla="*/ 517525 w 520700"/>
                <a:gd name="connsiteY3" fmla="*/ 1270000 h 1412875"/>
                <a:gd name="connsiteX4" fmla="*/ 0 w 520700"/>
                <a:gd name="connsiteY4" fmla="*/ 0 h 1412875"/>
                <a:gd name="connsiteX0" fmla="*/ 0 w 524015"/>
                <a:gd name="connsiteY0" fmla="*/ 0 h 1412875"/>
                <a:gd name="connsiteX1" fmla="*/ 3175 w 524015"/>
                <a:gd name="connsiteY1" fmla="*/ 107950 h 1412875"/>
                <a:gd name="connsiteX2" fmla="*/ 520700 w 524015"/>
                <a:gd name="connsiteY2" fmla="*/ 1412875 h 1412875"/>
                <a:gd name="connsiteX3" fmla="*/ 523875 w 524015"/>
                <a:gd name="connsiteY3" fmla="*/ 1276350 h 1412875"/>
                <a:gd name="connsiteX4" fmla="*/ 0 w 524015"/>
                <a:gd name="connsiteY4" fmla="*/ 0 h 1412875"/>
                <a:gd name="connsiteX0" fmla="*/ 0 w 527844"/>
                <a:gd name="connsiteY0" fmla="*/ 0 h 1408113"/>
                <a:gd name="connsiteX1" fmla="*/ 3175 w 527844"/>
                <a:gd name="connsiteY1" fmla="*/ 107950 h 1408113"/>
                <a:gd name="connsiteX2" fmla="*/ 527844 w 527844"/>
                <a:gd name="connsiteY2" fmla="*/ 1408113 h 1408113"/>
                <a:gd name="connsiteX3" fmla="*/ 523875 w 527844"/>
                <a:gd name="connsiteY3" fmla="*/ 1276350 h 1408113"/>
                <a:gd name="connsiteX4" fmla="*/ 0 w 527844"/>
                <a:gd name="connsiteY4" fmla="*/ 0 h 1408113"/>
                <a:gd name="connsiteX0" fmla="*/ 0 w 527844"/>
                <a:gd name="connsiteY0" fmla="*/ 0 h 1408113"/>
                <a:gd name="connsiteX1" fmla="*/ 3175 w 527844"/>
                <a:gd name="connsiteY1" fmla="*/ 107950 h 1408113"/>
                <a:gd name="connsiteX2" fmla="*/ 527844 w 527844"/>
                <a:gd name="connsiteY2" fmla="*/ 1408113 h 1408113"/>
                <a:gd name="connsiteX3" fmla="*/ 523875 w 527844"/>
                <a:gd name="connsiteY3" fmla="*/ 1285875 h 1408113"/>
                <a:gd name="connsiteX4" fmla="*/ 0 w 527844"/>
                <a:gd name="connsiteY4" fmla="*/ 0 h 1408113"/>
                <a:gd name="connsiteX0" fmla="*/ 0 w 524110"/>
                <a:gd name="connsiteY0" fmla="*/ 0 h 1408113"/>
                <a:gd name="connsiteX1" fmla="*/ 3175 w 524110"/>
                <a:gd name="connsiteY1" fmla="*/ 107950 h 1408113"/>
                <a:gd name="connsiteX2" fmla="*/ 523081 w 524110"/>
                <a:gd name="connsiteY2" fmla="*/ 1408113 h 1408113"/>
                <a:gd name="connsiteX3" fmla="*/ 523875 w 524110"/>
                <a:gd name="connsiteY3" fmla="*/ 1285875 h 1408113"/>
                <a:gd name="connsiteX4" fmla="*/ 0 w 524110"/>
                <a:gd name="connsiteY4" fmla="*/ 0 h 1408113"/>
                <a:gd name="connsiteX0" fmla="*/ 0 w 524110"/>
                <a:gd name="connsiteY0" fmla="*/ 0 h 1408113"/>
                <a:gd name="connsiteX1" fmla="*/ 3175 w 524110"/>
                <a:gd name="connsiteY1" fmla="*/ 107950 h 1408113"/>
                <a:gd name="connsiteX2" fmla="*/ 523081 w 524110"/>
                <a:gd name="connsiteY2" fmla="*/ 1408113 h 1408113"/>
                <a:gd name="connsiteX3" fmla="*/ 523875 w 524110"/>
                <a:gd name="connsiteY3" fmla="*/ 1290638 h 1408113"/>
                <a:gd name="connsiteX4" fmla="*/ 0 w 524110"/>
                <a:gd name="connsiteY4" fmla="*/ 0 h 140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110" h="1408113">
                  <a:moveTo>
                    <a:pt x="0" y="0"/>
                  </a:moveTo>
                  <a:cubicBezTo>
                    <a:pt x="1058" y="35983"/>
                    <a:pt x="2117" y="71967"/>
                    <a:pt x="3175" y="107950"/>
                  </a:cubicBezTo>
                  <a:lnTo>
                    <a:pt x="523081" y="1408113"/>
                  </a:lnTo>
                  <a:cubicBezTo>
                    <a:pt x="522023" y="1360488"/>
                    <a:pt x="524933" y="1338263"/>
                    <a:pt x="523875" y="1290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6814305" y="5322534"/>
              <a:ext cx="2014884" cy="138103"/>
            </a:xfrm>
            <a:custGeom>
              <a:avLst/>
              <a:gdLst>
                <a:gd name="connsiteX0" fmla="*/ 0 w 1806575"/>
                <a:gd name="connsiteY0" fmla="*/ 0 h 123825"/>
                <a:gd name="connsiteX1" fmla="*/ 1806575 w 1806575"/>
                <a:gd name="connsiteY1" fmla="*/ 0 h 123825"/>
                <a:gd name="connsiteX2" fmla="*/ 1806575 w 1806575"/>
                <a:gd name="connsiteY2" fmla="*/ 123825 h 123825"/>
                <a:gd name="connsiteX3" fmla="*/ 3175 w 1806575"/>
                <a:gd name="connsiteY3" fmla="*/ 123825 h 123825"/>
                <a:gd name="connsiteX4" fmla="*/ 0 w 1806575"/>
                <a:gd name="connsiteY4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6575" h="123825">
                  <a:moveTo>
                    <a:pt x="0" y="0"/>
                  </a:moveTo>
                  <a:lnTo>
                    <a:pt x="1806575" y="0"/>
                  </a:lnTo>
                  <a:lnTo>
                    <a:pt x="1806575" y="123825"/>
                  </a:lnTo>
                  <a:lnTo>
                    <a:pt x="3175" y="123825"/>
                  </a:lnTo>
                  <a:cubicBezTo>
                    <a:pt x="2117" y="82550"/>
                    <a:pt x="1058" y="41275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6130874" y="3123514"/>
              <a:ext cx="2698315" cy="2202561"/>
            </a:xfrm>
            <a:custGeom>
              <a:avLst/>
              <a:gdLst>
                <a:gd name="connsiteX0" fmla="*/ 323850 w 2419350"/>
                <a:gd name="connsiteY0" fmla="*/ 0 h 1974850"/>
                <a:gd name="connsiteX1" fmla="*/ 0 w 2419350"/>
                <a:gd name="connsiteY1" fmla="*/ 254000 h 1974850"/>
                <a:gd name="connsiteX2" fmla="*/ 95250 w 2419350"/>
                <a:gd name="connsiteY2" fmla="*/ 254000 h 1974850"/>
                <a:gd name="connsiteX3" fmla="*/ 95250 w 2419350"/>
                <a:gd name="connsiteY3" fmla="*/ 698500 h 1974850"/>
                <a:gd name="connsiteX4" fmla="*/ 615950 w 2419350"/>
                <a:gd name="connsiteY4" fmla="*/ 1974850 h 1974850"/>
                <a:gd name="connsiteX5" fmla="*/ 2419350 w 2419350"/>
                <a:gd name="connsiteY5" fmla="*/ 1974850 h 1974850"/>
                <a:gd name="connsiteX6" fmla="*/ 533400 w 2419350"/>
                <a:gd name="connsiteY6" fmla="*/ 679450 h 1974850"/>
                <a:gd name="connsiteX7" fmla="*/ 533400 w 2419350"/>
                <a:gd name="connsiteY7" fmla="*/ 254000 h 1974850"/>
                <a:gd name="connsiteX8" fmla="*/ 641350 w 2419350"/>
                <a:gd name="connsiteY8" fmla="*/ 254000 h 1974850"/>
                <a:gd name="connsiteX9" fmla="*/ 323850 w 2419350"/>
                <a:gd name="connsiteY9" fmla="*/ 0 h 197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9350" h="1974850">
                  <a:moveTo>
                    <a:pt x="323850" y="0"/>
                  </a:moveTo>
                  <a:lnTo>
                    <a:pt x="0" y="254000"/>
                  </a:lnTo>
                  <a:lnTo>
                    <a:pt x="95250" y="254000"/>
                  </a:lnTo>
                  <a:lnTo>
                    <a:pt x="95250" y="698500"/>
                  </a:lnTo>
                  <a:lnTo>
                    <a:pt x="615950" y="1974850"/>
                  </a:lnTo>
                  <a:lnTo>
                    <a:pt x="2419350" y="1974850"/>
                  </a:lnTo>
                  <a:lnTo>
                    <a:pt x="533400" y="679450"/>
                  </a:lnTo>
                  <a:lnTo>
                    <a:pt x="533400" y="254000"/>
                  </a:lnTo>
                  <a:lnTo>
                    <a:pt x="641350" y="254000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2653517" y="2840227"/>
              <a:ext cx="2712480" cy="2478766"/>
            </a:xfrm>
            <a:custGeom>
              <a:avLst/>
              <a:gdLst>
                <a:gd name="connsiteX0" fmla="*/ 2114550 w 2432050"/>
                <a:gd name="connsiteY0" fmla="*/ 0 h 2222500"/>
                <a:gd name="connsiteX1" fmla="*/ 1778000 w 2432050"/>
                <a:gd name="connsiteY1" fmla="*/ 368300 h 2222500"/>
                <a:gd name="connsiteX2" fmla="*/ 1898650 w 2432050"/>
                <a:gd name="connsiteY2" fmla="*/ 368300 h 2222500"/>
                <a:gd name="connsiteX3" fmla="*/ 1898650 w 2432050"/>
                <a:gd name="connsiteY3" fmla="*/ 939800 h 2222500"/>
                <a:gd name="connsiteX4" fmla="*/ 0 w 2432050"/>
                <a:gd name="connsiteY4" fmla="*/ 2222500 h 2222500"/>
                <a:gd name="connsiteX5" fmla="*/ 1803400 w 2432050"/>
                <a:gd name="connsiteY5" fmla="*/ 2222500 h 2222500"/>
                <a:gd name="connsiteX6" fmla="*/ 2317750 w 2432050"/>
                <a:gd name="connsiteY6" fmla="*/ 946150 h 2222500"/>
                <a:gd name="connsiteX7" fmla="*/ 2317750 w 2432050"/>
                <a:gd name="connsiteY7" fmla="*/ 368300 h 2222500"/>
                <a:gd name="connsiteX8" fmla="*/ 2432050 w 2432050"/>
                <a:gd name="connsiteY8" fmla="*/ 368300 h 2222500"/>
                <a:gd name="connsiteX9" fmla="*/ 2114550 w 2432050"/>
                <a:gd name="connsiteY9" fmla="*/ 0 h 222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2050" h="2222500">
                  <a:moveTo>
                    <a:pt x="2114550" y="0"/>
                  </a:moveTo>
                  <a:lnTo>
                    <a:pt x="1778000" y="368300"/>
                  </a:lnTo>
                  <a:lnTo>
                    <a:pt x="1898650" y="368300"/>
                  </a:lnTo>
                  <a:lnTo>
                    <a:pt x="1898650" y="939800"/>
                  </a:lnTo>
                  <a:lnTo>
                    <a:pt x="0" y="2222500"/>
                  </a:lnTo>
                  <a:lnTo>
                    <a:pt x="1803400" y="2222500"/>
                  </a:lnTo>
                  <a:lnTo>
                    <a:pt x="2317750" y="946150"/>
                  </a:lnTo>
                  <a:lnTo>
                    <a:pt x="2317750" y="368300"/>
                  </a:lnTo>
                  <a:lnTo>
                    <a:pt x="2432050" y="368300"/>
                  </a:lnTo>
                  <a:lnTo>
                    <a:pt x="211455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616292" y="3109572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19223" y="262387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192636" y="3417038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3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24066" y="4658015"/>
            <a:ext cx="18004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需要存储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的数据种类繁多</a:t>
            </a:r>
          </a:p>
        </p:txBody>
      </p:sp>
      <p:sp>
        <p:nvSpPr>
          <p:cNvPr id="20" name="矩形 19"/>
          <p:cNvSpPr/>
          <p:nvPr/>
        </p:nvSpPr>
        <p:spPr>
          <a:xfrm>
            <a:off x="4008895" y="4701993"/>
            <a:ext cx="11079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海量的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服务请求</a:t>
            </a:r>
          </a:p>
        </p:txBody>
      </p:sp>
      <p:sp>
        <p:nvSpPr>
          <p:cNvPr id="21" name="矩形 20"/>
          <p:cNvSpPr/>
          <p:nvPr/>
        </p:nvSpPr>
        <p:spPr>
          <a:xfrm>
            <a:off x="5555879" y="4658015"/>
            <a:ext cx="17075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商用数据库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无法满足需求</a:t>
            </a:r>
          </a:p>
        </p:txBody>
      </p:sp>
      <p:sp>
        <p:nvSpPr>
          <p:cNvPr id="22" name="矩形 21"/>
          <p:cNvSpPr/>
          <p:nvPr/>
        </p:nvSpPr>
        <p:spPr>
          <a:xfrm>
            <a:off x="161841" y="2429248"/>
            <a:ext cx="3234503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包括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URL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、网页内容、用户的个性化设置在内的数据都是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Google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需要经常处理的</a:t>
            </a:r>
          </a:p>
        </p:txBody>
      </p:sp>
      <p:sp>
        <p:nvSpPr>
          <p:cNvPr id="23" name="矩形 22"/>
          <p:cNvSpPr/>
          <p:nvPr/>
        </p:nvSpPr>
        <p:spPr>
          <a:xfrm>
            <a:off x="1641512" y="1479944"/>
            <a:ext cx="6775375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Google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运行着目前世界上最繁忙的系统，它每时每刻处理的客户服务请求数量是普通的系统根本无法承受的</a:t>
            </a:r>
          </a:p>
        </p:txBody>
      </p:sp>
      <p:sp>
        <p:nvSpPr>
          <p:cNvPr id="24" name="矩形 23"/>
          <p:cNvSpPr/>
          <p:nvPr/>
        </p:nvSpPr>
        <p:spPr>
          <a:xfrm>
            <a:off x="5709512" y="2416576"/>
            <a:ext cx="3418393" cy="16312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一方面现有商用数据库的设计着眼点在于其通用性。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另一方面对于底层系统的完全掌控会给后期的系统维护、升级带来极大的便利</a:t>
            </a:r>
          </a:p>
        </p:txBody>
      </p:sp>
    </p:spTree>
    <p:extLst>
      <p:ext uri="{BB962C8B-B14F-4D97-AF65-F5344CB8AC3E}">
        <p14:creationId xmlns:p14="http://schemas.microsoft.com/office/powerpoint/2010/main" val="394103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560552" y="1552588"/>
            <a:ext cx="2396810" cy="895337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60552" y="2594672"/>
            <a:ext cx="2396810" cy="8953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60552" y="3628959"/>
            <a:ext cx="2396810" cy="8953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60552" y="4663246"/>
            <a:ext cx="2396810" cy="8953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88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99253" y="8110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6"/>
                </a:solidFill>
              </a:rPr>
              <a:t>基本</a:t>
            </a:r>
            <a:r>
              <a:rPr lang="zh-CN" altLang="en-US" sz="2400" b="1" dirty="0">
                <a:solidFill>
                  <a:schemeClr val="accent6"/>
                </a:solidFill>
              </a:rPr>
              <a:t>目标</a:t>
            </a:r>
          </a:p>
        </p:txBody>
      </p:sp>
      <p:sp>
        <p:nvSpPr>
          <p:cNvPr id="6" name="椭圆 5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897183" y="1808391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广泛的适用性</a:t>
            </a:r>
          </a:p>
        </p:txBody>
      </p:sp>
      <p:sp>
        <p:nvSpPr>
          <p:cNvPr id="8" name="矩形 7"/>
          <p:cNvSpPr/>
          <p:nvPr/>
        </p:nvSpPr>
        <p:spPr>
          <a:xfrm>
            <a:off x="768943" y="2837739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很强的可扩展性</a:t>
            </a:r>
          </a:p>
        </p:txBody>
      </p:sp>
      <p:sp>
        <p:nvSpPr>
          <p:cNvPr id="9" name="矩形 8"/>
          <p:cNvSpPr/>
          <p:nvPr/>
        </p:nvSpPr>
        <p:spPr>
          <a:xfrm>
            <a:off x="1153663" y="389196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高可用性</a:t>
            </a:r>
          </a:p>
        </p:txBody>
      </p:sp>
      <p:sp>
        <p:nvSpPr>
          <p:cNvPr id="10" name="矩形 9"/>
          <p:cNvSpPr/>
          <p:nvPr/>
        </p:nvSpPr>
        <p:spPr>
          <a:xfrm>
            <a:off x="1281904" y="4926248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简单性</a:t>
            </a:r>
          </a:p>
        </p:txBody>
      </p:sp>
      <p:sp>
        <p:nvSpPr>
          <p:cNvPr id="15" name="矩形 14"/>
          <p:cNvSpPr/>
          <p:nvPr/>
        </p:nvSpPr>
        <p:spPr>
          <a:xfrm>
            <a:off x="3263900" y="1536641"/>
            <a:ext cx="5511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满足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一系列</a:t>
            </a:r>
            <a:r>
              <a:rPr lang="en-US" altLang="zh-CN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Google</a:t>
            </a:r>
            <a:r>
              <a:rPr lang="zh-CN" altLang="en-US" sz="20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产品，而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并非特定产品的存储要求。</a:t>
            </a:r>
          </a:p>
        </p:txBody>
      </p:sp>
      <p:sp>
        <p:nvSpPr>
          <p:cNvPr id="16" name="矩形 15"/>
          <p:cNvSpPr/>
          <p:nvPr/>
        </p:nvSpPr>
        <p:spPr>
          <a:xfrm>
            <a:off x="3263900" y="2778452"/>
            <a:ext cx="571053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根据需要随时可以</a:t>
            </a:r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加入或撤销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服务器</a:t>
            </a:r>
          </a:p>
        </p:txBody>
      </p:sp>
      <p:sp>
        <p:nvSpPr>
          <p:cNvPr id="17" name="矩形 16"/>
          <p:cNvSpPr/>
          <p:nvPr/>
        </p:nvSpPr>
        <p:spPr>
          <a:xfrm>
            <a:off x="3263900" y="3833553"/>
            <a:ext cx="53682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确保几乎所有的情况下系统都可用</a:t>
            </a:r>
          </a:p>
        </p:txBody>
      </p:sp>
      <p:sp>
        <p:nvSpPr>
          <p:cNvPr id="18" name="矩形 17"/>
          <p:cNvSpPr/>
          <p:nvPr/>
        </p:nvSpPr>
        <p:spPr>
          <a:xfrm>
            <a:off x="3263900" y="4635244"/>
            <a:ext cx="5511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底层</a:t>
            </a:r>
            <a:r>
              <a:rPr lang="zh-CN" altLang="en-US" sz="20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系统简单，减少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系统出错的</a:t>
            </a:r>
            <a:r>
              <a:rPr lang="zh-CN" altLang="en-US" sz="20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概率和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便利开发上层应用</a:t>
            </a:r>
          </a:p>
        </p:txBody>
      </p:sp>
      <p:sp>
        <p:nvSpPr>
          <p:cNvPr id="19" name="矩形 18"/>
          <p:cNvSpPr/>
          <p:nvPr/>
        </p:nvSpPr>
        <p:spPr>
          <a:xfrm>
            <a:off x="201134" y="91830"/>
            <a:ext cx="5105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分布式结构化数据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BigTable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539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89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34" y="3395705"/>
            <a:ext cx="8437768" cy="210492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9253" y="811034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2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、数据模型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201134" y="91830"/>
            <a:ext cx="5105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分布式结构化数据</a:t>
            </a:r>
            <a:r>
              <a:rPr lang="en-US" altLang="zh-CN" sz="2400" b="1" spc="225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BigTable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2218" y="1588509"/>
            <a:ext cx="82066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Bigtable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是一个分布式多维映射表，表中的数据通过一个行关键字（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Row Key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）、一个列关键字（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Column Key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）以及一个时间戳（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Time Stamp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）进行索引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2218" y="2492107"/>
            <a:ext cx="8206684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Bigtable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的存储逻辑可以表示为：</a:t>
            </a: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row:string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column:string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time:int64)→string</a:t>
            </a:r>
          </a:p>
        </p:txBody>
      </p:sp>
    </p:spTree>
    <p:extLst>
      <p:ext uri="{BB962C8B-B14F-4D97-AF65-F5344CB8AC3E}">
        <p14:creationId xmlns:p14="http://schemas.microsoft.com/office/powerpoint/2010/main" val="107815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564912" y="1478242"/>
            <a:ext cx="288514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chemeClr val="bg1"/>
                </a:solidFill>
              </a:rPr>
              <a:t>谷歌的解决方案</a:t>
            </a:r>
            <a:r>
              <a:rPr lang="en-US" altLang="zh-CN" sz="2000" b="1" spc="22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:</a:t>
            </a:r>
            <a:endParaRPr lang="zh-CN" altLang="en-US" sz="2000" b="1" spc="22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9435" y="96020"/>
            <a:ext cx="416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Google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GFS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589586" y="2050203"/>
            <a:ext cx="5843241" cy="163121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chemeClr val="bg1"/>
                </a:solidFill>
                <a:latin typeface="+mn-ea"/>
              </a:rPr>
              <a:t>在一堆（百万级的）廉价且不可靠的硬件上构建可靠的分布式文件系统，也就是我们所说的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GFS</a:t>
            </a:r>
            <a:r>
              <a:rPr lang="zh-CN" altLang="zh-CN" sz="2000" dirty="0">
                <a:solidFill>
                  <a:schemeClr val="bg1"/>
                </a:solidFill>
                <a:latin typeface="+mn-ea"/>
              </a:rPr>
              <a:t>。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GFS</a:t>
            </a:r>
            <a:r>
              <a:rPr lang="zh-CN" altLang="zh-CN" sz="2000" dirty="0">
                <a:solidFill>
                  <a:schemeClr val="bg1"/>
                </a:solidFill>
                <a:latin typeface="+mn-ea"/>
              </a:rPr>
              <a:t>不对硬件做容错能力的要求，将容错的任务交给文件系统完成，利用软件方法解决系统可靠性问题，使存储的成本成倍下降。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85872" y="4278007"/>
            <a:ext cx="5843241" cy="101566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chemeClr val="bg1"/>
                </a:solidFill>
                <a:latin typeface="+mn-ea"/>
              </a:rPr>
              <a:t>同时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GFS</a:t>
            </a:r>
            <a:r>
              <a:rPr lang="zh-CN" altLang="zh-CN" sz="2000" dirty="0">
                <a:solidFill>
                  <a:schemeClr val="bg1"/>
                </a:solidFill>
                <a:latin typeface="+mn-ea"/>
              </a:rPr>
              <a:t>将服务器故障视为正常现象，并采用多种方法，从多个角度使用不同的容错措施，确保数据存储的安全，保证提供不间断的数据存储服务。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2402285" y="6222797"/>
            <a:ext cx="2133600" cy="365125"/>
          </a:xfrm>
        </p:spPr>
        <p:txBody>
          <a:bodyPr/>
          <a:lstStyle/>
          <a:p>
            <a:r>
              <a:rPr lang="en-US" altLang="zh-CN" dirty="0" smtClean="0"/>
              <a:t>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150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latin typeface="+mn-ea"/>
              </a:rPr>
              <a:pPr/>
              <a:t>90</a:t>
            </a:fld>
            <a:endParaRPr lang="zh-CN" altLang="en-US" dirty="0">
              <a:latin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02047" y="819814"/>
            <a:ext cx="1105988" cy="1105988"/>
            <a:chOff x="1027613" y="1689463"/>
            <a:chExt cx="1105988" cy="1105988"/>
          </a:xfrm>
        </p:grpSpPr>
        <p:grpSp>
          <p:nvGrpSpPr>
            <p:cNvPr id="10" name="组合 9"/>
            <p:cNvGrpSpPr/>
            <p:nvPr/>
          </p:nvGrpSpPr>
          <p:grpSpPr>
            <a:xfrm>
              <a:off x="1027613" y="1689463"/>
              <a:ext cx="1105988" cy="1105988"/>
              <a:chOff x="1027613" y="1689463"/>
              <a:chExt cx="1105988" cy="110598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1027613" y="1689463"/>
                <a:ext cx="1105988" cy="1105988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090002" y="1751852"/>
                <a:ext cx="981211" cy="981211"/>
              </a:xfrm>
              <a:prstGeom prst="ellipse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308737" y="197942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n-ea"/>
                </a:rPr>
                <a:t>行</a:t>
              </a:r>
            </a:p>
          </p:txBody>
        </p:sp>
      </p:grpSp>
      <p:sp>
        <p:nvSpPr>
          <p:cNvPr id="26" name="矩形 25"/>
          <p:cNvSpPr/>
          <p:nvPr/>
        </p:nvSpPr>
        <p:spPr>
          <a:xfrm>
            <a:off x="583171" y="1750404"/>
            <a:ext cx="8173372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行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关键字可以是任意的字符串，但是大小不能超过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64KB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。</a:t>
            </a:r>
            <a:r>
              <a:rPr lang="en-US" altLang="zh-CN" sz="2000" dirty="0" err="1">
                <a:latin typeface="+mn-ea"/>
                <a:sym typeface="Wingdings" panose="05000000000000000000" pitchFamily="2" charset="2"/>
              </a:rPr>
              <a:t>Bigtable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和传统的关系型数据库有很大不同，它不支持一般意义上的事务，但能保证对于行的读写操作具有原子性（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Atomic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）</a:t>
            </a:r>
            <a:endParaRPr lang="en-US" altLang="zh-CN" sz="2000" dirty="0" smtClean="0">
              <a:latin typeface="+mn-ea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l"/>
            </a:pPr>
            <a:endParaRPr lang="zh-CN" altLang="en-US" sz="2000" dirty="0">
              <a:latin typeface="+mn-ea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 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表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中数据都是根据行关键字进行排序的，排序使用的是词典序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。</a:t>
            </a:r>
            <a:endParaRPr lang="en-US" altLang="zh-CN" sz="2000" dirty="0" smtClean="0">
              <a:latin typeface="+mn-ea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l"/>
            </a:pPr>
            <a:endParaRPr lang="zh-CN" altLang="en-US" sz="2000" dirty="0">
              <a:latin typeface="+mn-ea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  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一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个典型实例，其中</a:t>
            </a:r>
            <a:r>
              <a:rPr lang="en-US" altLang="zh-CN" sz="2000" dirty="0" err="1">
                <a:latin typeface="+mn-ea"/>
                <a:sym typeface="Wingdings" panose="05000000000000000000" pitchFamily="2" charset="2"/>
              </a:rPr>
              <a:t>com.cnn.www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就是一个行关键字。不直接存储网页地址而将其倒排是</a:t>
            </a:r>
            <a:r>
              <a:rPr lang="en-US" altLang="zh-CN" sz="2000" dirty="0" err="1">
                <a:latin typeface="+mn-ea"/>
                <a:sym typeface="Wingdings" panose="05000000000000000000" pitchFamily="2" charset="2"/>
              </a:rPr>
              <a:t>Bigtable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的一个巧妙设计。这样做至少会带来以下两个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好处（</a:t>
            </a:r>
            <a:r>
              <a:rPr lang="en-US" altLang="zh-CN" sz="2000" b="1" dirty="0" smtClean="0">
                <a:latin typeface="+mn-ea"/>
                <a:sym typeface="Wingdings" panose="05000000000000000000" pitchFamily="2" charset="2"/>
              </a:rPr>
              <a:t>mp3.baidu.com/index.aspcom.baidu.mp3/index.asp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） </a:t>
            </a:r>
            <a:endParaRPr lang="zh-CN" altLang="en-US" sz="2000" dirty="0"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zh-CN" altLang="en-US" sz="2000" dirty="0">
                <a:solidFill>
                  <a:schemeClr val="bg2"/>
                </a:solidFill>
                <a:latin typeface="+mn-ea"/>
                <a:sym typeface="Wingdings" panose="05000000000000000000" pitchFamily="2" charset="2"/>
              </a:rPr>
              <a:t>      </a:t>
            </a:r>
            <a:r>
              <a:rPr lang="zh-CN" altLang="en-US" sz="2000" dirty="0" smtClean="0">
                <a:solidFill>
                  <a:srgbClr val="FD4C39"/>
                </a:solidFill>
                <a:latin typeface="+mn-ea"/>
                <a:sym typeface="Wingdings" panose="05000000000000000000" pitchFamily="2" charset="2"/>
              </a:rPr>
              <a:t>同</a:t>
            </a:r>
            <a:r>
              <a:rPr lang="zh-CN" altLang="en-US" sz="2000" dirty="0">
                <a:solidFill>
                  <a:srgbClr val="FD4C39"/>
                </a:solidFill>
                <a:latin typeface="+mn-ea"/>
                <a:sym typeface="Wingdings" panose="05000000000000000000" pitchFamily="2" charset="2"/>
              </a:rPr>
              <a:t>一地址域的网页会被存储在表中的连续位置，有利于用户查找和分析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zh-CN" altLang="en-US" sz="2000" dirty="0">
                <a:solidFill>
                  <a:schemeClr val="bg2"/>
                </a:solidFill>
                <a:latin typeface="+mn-ea"/>
                <a:sym typeface="Wingdings" panose="05000000000000000000" pitchFamily="2" charset="2"/>
              </a:rPr>
              <a:t>      </a:t>
            </a:r>
            <a:r>
              <a:rPr lang="zh-CN" altLang="en-US" sz="2000" dirty="0" smtClean="0">
                <a:solidFill>
                  <a:srgbClr val="FD4C39"/>
                </a:solidFill>
                <a:latin typeface="+mn-ea"/>
                <a:sym typeface="Wingdings" panose="05000000000000000000" pitchFamily="2" charset="2"/>
              </a:rPr>
              <a:t>倒</a:t>
            </a:r>
            <a:r>
              <a:rPr lang="zh-CN" altLang="en-US" sz="2000" dirty="0">
                <a:solidFill>
                  <a:srgbClr val="FD4C39"/>
                </a:solidFill>
                <a:latin typeface="+mn-ea"/>
                <a:sym typeface="Wingdings" panose="05000000000000000000" pitchFamily="2" charset="2"/>
              </a:rPr>
              <a:t>排便于数据压缩，可以大幅提高压缩率 </a:t>
            </a:r>
          </a:p>
        </p:txBody>
      </p:sp>
      <p:sp>
        <p:nvSpPr>
          <p:cNvPr id="44" name="矩形 43"/>
          <p:cNvSpPr/>
          <p:nvPr/>
        </p:nvSpPr>
        <p:spPr>
          <a:xfrm>
            <a:off x="201134" y="91830"/>
            <a:ext cx="5105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+mn-ea"/>
              </a:rPr>
              <a:t>2.4 </a:t>
            </a:r>
            <a:r>
              <a:rPr lang="zh-CN" altLang="en-US" sz="2400" b="1" spc="225" dirty="0">
                <a:solidFill>
                  <a:schemeClr val="bg1"/>
                </a:solidFill>
                <a:latin typeface="+mn-ea"/>
              </a:rPr>
              <a:t>分布式结构化数据</a:t>
            </a:r>
            <a:r>
              <a:rPr lang="en-US" altLang="zh-CN" sz="2400" b="1" spc="225" dirty="0" err="1">
                <a:solidFill>
                  <a:schemeClr val="bg1"/>
                </a:solidFill>
                <a:latin typeface="+mn-ea"/>
              </a:rPr>
              <a:t>BigTable</a:t>
            </a:r>
            <a:endParaRPr lang="zh-CN" altLang="en-US" sz="2400" b="1" spc="225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336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latin typeface="+mn-ea"/>
              </a:rPr>
              <a:pPr/>
              <a:t>91</a:t>
            </a:fld>
            <a:endParaRPr lang="zh-CN" altLang="en-US" dirty="0"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98300" y="935910"/>
            <a:ext cx="1105988" cy="1105988"/>
            <a:chOff x="1027613" y="1689463"/>
            <a:chExt cx="1105988" cy="1105988"/>
          </a:xfrm>
        </p:grpSpPr>
        <p:grpSp>
          <p:nvGrpSpPr>
            <p:cNvPr id="16" name="组合 15"/>
            <p:cNvGrpSpPr/>
            <p:nvPr/>
          </p:nvGrpSpPr>
          <p:grpSpPr>
            <a:xfrm>
              <a:off x="1027613" y="1689463"/>
              <a:ext cx="1105988" cy="1105988"/>
              <a:chOff x="1027613" y="1689463"/>
              <a:chExt cx="1105988" cy="1105988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027613" y="1689463"/>
                <a:ext cx="1105988" cy="110598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090002" y="1751852"/>
                <a:ext cx="981211" cy="981211"/>
              </a:xfrm>
              <a:prstGeom prst="ellipse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1308737" y="197942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n-ea"/>
                </a:rPr>
                <a:t>列</a:t>
              </a:r>
            </a:p>
          </p:txBody>
        </p:sp>
      </p:grpSp>
      <p:sp>
        <p:nvSpPr>
          <p:cNvPr id="33" name="椭圆 32"/>
          <p:cNvSpPr/>
          <p:nvPr/>
        </p:nvSpPr>
        <p:spPr>
          <a:xfrm>
            <a:off x="-543863" y="2236852"/>
            <a:ext cx="130629" cy="130629"/>
          </a:xfrm>
          <a:prstGeom prst="ellips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65508" y="872130"/>
            <a:ext cx="7924256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zh-CN" sz="2000" dirty="0">
                <a:latin typeface="+mn-ea"/>
                <a:sym typeface="Wingdings 2" panose="05020102010507070707" pitchFamily="18" charset="2"/>
              </a:rPr>
              <a:t></a:t>
            </a:r>
            <a:r>
              <a:rPr lang="en-US" altLang="zh-CN" sz="2000" dirty="0" err="1">
                <a:latin typeface="+mn-ea"/>
                <a:sym typeface="Wingdings" panose="05000000000000000000" pitchFamily="2" charset="2"/>
              </a:rPr>
              <a:t>Bigtable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并不是简单地存储所有的列关键字，而是将其组织成所谓的列族（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Column Family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），每个族中的数据都属于同一个类型，并且同族的数据会被压缩在一起保存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。</a:t>
            </a:r>
            <a:endParaRPr lang="en-US" altLang="zh-CN" sz="2000" dirty="0" smtClean="0"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2000" dirty="0"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 </a:t>
            </a:r>
            <a:r>
              <a:rPr lang="zh-CN" altLang="en-US" sz="2000" dirty="0">
                <a:latin typeface="+mn-ea"/>
                <a:sym typeface="Wingdings 2" panose="05020102010507070707" pitchFamily="18" charset="2"/>
              </a:rPr>
              <a:t>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引入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了列族的概念之后，列关键字就采用下述的语法规则来定义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：族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名：限定词（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family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：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qualifier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）</a:t>
            </a:r>
            <a:endParaRPr lang="zh-CN" altLang="en-US" sz="2000" dirty="0"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      族名必须有意义，限定词则可以任意选定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      图中，内容（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Contents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）、锚点（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Anchor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）都是不同的族。而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cnnsi.com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和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my.look.ca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则是锚点族中不同的限定词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      族同时也是</a:t>
            </a:r>
            <a:r>
              <a:rPr lang="en-US" altLang="zh-CN" sz="2000" dirty="0" err="1">
                <a:latin typeface="+mn-ea"/>
                <a:sym typeface="Wingdings" panose="05000000000000000000" pitchFamily="2" charset="2"/>
              </a:rPr>
              <a:t>Bigtable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中访问控制（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Access Control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）基本单元，也就是说访问权限的设置是在族这一级别上进行的</a:t>
            </a:r>
            <a:endParaRPr lang="zh-CN" altLang="en-US" sz="2000" dirty="0">
              <a:latin typeface="+mn-ea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01134" y="91830"/>
            <a:ext cx="5105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+mn-ea"/>
              </a:rPr>
              <a:t>2.4 </a:t>
            </a:r>
            <a:r>
              <a:rPr lang="zh-CN" altLang="en-US" sz="2400" b="1" spc="225" dirty="0">
                <a:solidFill>
                  <a:schemeClr val="bg1"/>
                </a:solidFill>
                <a:latin typeface="+mn-ea"/>
              </a:rPr>
              <a:t>分布式结构化数据</a:t>
            </a:r>
            <a:r>
              <a:rPr lang="en-US" altLang="zh-CN" sz="2400" b="1" spc="225" dirty="0" err="1">
                <a:solidFill>
                  <a:schemeClr val="bg1"/>
                </a:solidFill>
                <a:latin typeface="+mn-ea"/>
              </a:rPr>
              <a:t>BigTable</a:t>
            </a:r>
            <a:endParaRPr lang="zh-CN" altLang="en-US" sz="2400" b="1" spc="225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08" y="4373778"/>
            <a:ext cx="7177876" cy="1794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80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latin typeface="+mn-ea"/>
              </a:rPr>
              <a:pPr/>
              <a:t>92</a:t>
            </a:fld>
            <a:endParaRPr lang="zh-CN" altLang="en-US" dirty="0">
              <a:latin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59984" y="814520"/>
            <a:ext cx="1105988" cy="1105988"/>
            <a:chOff x="1027613" y="1689463"/>
            <a:chExt cx="1105988" cy="1105988"/>
          </a:xfrm>
        </p:grpSpPr>
        <p:grpSp>
          <p:nvGrpSpPr>
            <p:cNvPr id="21" name="组合 20"/>
            <p:cNvGrpSpPr/>
            <p:nvPr/>
          </p:nvGrpSpPr>
          <p:grpSpPr>
            <a:xfrm>
              <a:off x="1027613" y="1689463"/>
              <a:ext cx="1105988" cy="1105988"/>
              <a:chOff x="1027613" y="1689463"/>
              <a:chExt cx="1105988" cy="1105988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1027613" y="1689463"/>
                <a:ext cx="1105988" cy="1105988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1090002" y="1751852"/>
                <a:ext cx="981211" cy="981211"/>
              </a:xfrm>
              <a:prstGeom prst="ellipse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1064077" y="2010204"/>
              <a:ext cx="103105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chemeClr val="bg1"/>
                  </a:solidFill>
                  <a:latin typeface="+mn-ea"/>
                </a:rPr>
                <a:t>时间戳</a:t>
              </a:r>
            </a:p>
          </p:txBody>
        </p:sp>
      </p:grpSp>
      <p:sp>
        <p:nvSpPr>
          <p:cNvPr id="43" name="矩形 42"/>
          <p:cNvSpPr/>
          <p:nvPr/>
        </p:nvSpPr>
        <p:spPr>
          <a:xfrm>
            <a:off x="1072434" y="821874"/>
            <a:ext cx="8071566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Google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的很多服务比如网页检索和用户的个性化设置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等，都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需要保存不同时间的数据，这些不同的数据版本必须通过时间戳来区分。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图中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内容列的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t3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、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t5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和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t6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表明其中保存了在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t3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、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t5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和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t6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这三个时间获取的网页。</a:t>
            </a:r>
            <a:r>
              <a:rPr lang="en-US" altLang="zh-CN" sz="2000" u="sng" dirty="0" err="1">
                <a:latin typeface="+mn-ea"/>
                <a:sym typeface="Wingdings" panose="05000000000000000000" pitchFamily="2" charset="2"/>
              </a:rPr>
              <a:t>Bigtable</a:t>
            </a:r>
            <a:r>
              <a:rPr lang="zh-CN" altLang="en-US" sz="2000" u="sng" dirty="0">
                <a:latin typeface="+mn-ea"/>
                <a:sym typeface="Wingdings" panose="05000000000000000000" pitchFamily="2" charset="2"/>
              </a:rPr>
              <a:t>中的时间戳是</a:t>
            </a:r>
            <a:r>
              <a:rPr lang="en-US" altLang="zh-CN" sz="2000" u="sng" dirty="0">
                <a:latin typeface="+mn-ea"/>
                <a:sym typeface="Wingdings" panose="05000000000000000000" pitchFamily="2" charset="2"/>
              </a:rPr>
              <a:t>64</a:t>
            </a:r>
            <a:r>
              <a:rPr lang="zh-CN" altLang="en-US" sz="2000" u="sng" dirty="0">
                <a:latin typeface="+mn-ea"/>
                <a:sym typeface="Wingdings" panose="05000000000000000000" pitchFamily="2" charset="2"/>
              </a:rPr>
              <a:t>位整型数，具体的赋值方式可以采取系统</a:t>
            </a:r>
            <a:r>
              <a:rPr lang="zh-CN" altLang="en-US" sz="2000" u="sng" dirty="0" smtClean="0">
                <a:latin typeface="+mn-ea"/>
                <a:sym typeface="Wingdings" panose="05000000000000000000" pitchFamily="2" charset="2"/>
              </a:rPr>
              <a:t>默认方式</a:t>
            </a:r>
            <a:r>
              <a:rPr lang="zh-CN" altLang="en-US" sz="2000" u="sng" dirty="0">
                <a:latin typeface="+mn-ea"/>
                <a:sym typeface="Wingdings" panose="05000000000000000000" pitchFamily="2" charset="2"/>
              </a:rPr>
              <a:t>，也可以用户自行</a:t>
            </a:r>
            <a:r>
              <a:rPr lang="zh-CN" altLang="en-US" sz="2000" u="sng" dirty="0" smtClean="0">
                <a:latin typeface="+mn-ea"/>
                <a:sym typeface="Wingdings" panose="05000000000000000000" pitchFamily="2" charset="2"/>
              </a:rPr>
              <a:t>定义。</a:t>
            </a:r>
            <a:endParaRPr lang="en-US" altLang="zh-CN" sz="2000" u="sng" dirty="0" smtClean="0">
              <a:latin typeface="+mn-ea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l"/>
            </a:pPr>
            <a:endParaRPr lang="zh-CN" altLang="en-US" sz="2000" u="sng" dirty="0">
              <a:latin typeface="+mn-ea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为了简化不同版本的数据管理，</a:t>
            </a:r>
            <a:r>
              <a:rPr lang="en-US" altLang="zh-CN" sz="2000" dirty="0" err="1">
                <a:latin typeface="+mn-ea"/>
                <a:sym typeface="Wingdings" panose="05000000000000000000" pitchFamily="2" charset="2"/>
              </a:rPr>
              <a:t>Bigtable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目前提供了两种设置：一种是</a:t>
            </a:r>
            <a:r>
              <a:rPr lang="zh-CN" altLang="en-US" sz="2000" b="1" dirty="0">
                <a:latin typeface="+mn-ea"/>
                <a:sym typeface="Wingdings" panose="05000000000000000000" pitchFamily="2" charset="2"/>
              </a:rPr>
              <a:t>保留最近的</a:t>
            </a:r>
            <a:r>
              <a:rPr lang="en-US" altLang="zh-CN" sz="2000" b="1" i="1" dirty="0">
                <a:latin typeface="+mn-ea"/>
                <a:sym typeface="Wingdings" panose="05000000000000000000" pitchFamily="2" charset="2"/>
              </a:rPr>
              <a:t>N</a:t>
            </a:r>
            <a:r>
              <a:rPr lang="zh-CN" altLang="en-US" sz="2000" b="1" dirty="0">
                <a:latin typeface="+mn-ea"/>
                <a:sym typeface="Wingdings" panose="05000000000000000000" pitchFamily="2" charset="2"/>
              </a:rPr>
              <a:t>个不同版本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，图中数据模型采取的就是这种方法，它保存最新的三个版本数据。另一种就是</a:t>
            </a:r>
            <a:r>
              <a:rPr lang="zh-CN" altLang="en-US" sz="2000" b="1" dirty="0">
                <a:latin typeface="+mn-ea"/>
                <a:sym typeface="Wingdings" panose="05000000000000000000" pitchFamily="2" charset="2"/>
              </a:rPr>
              <a:t>保留限定时间内的所有不同版本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，比如可以保存最近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10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天的所有不同版本数据。失效的版本将会由</a:t>
            </a:r>
            <a:r>
              <a:rPr lang="en-US" altLang="zh-CN" sz="2000" dirty="0" err="1">
                <a:latin typeface="+mn-ea"/>
                <a:sym typeface="Wingdings" panose="05000000000000000000" pitchFamily="2" charset="2"/>
              </a:rPr>
              <a:t>Bigtable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的垃圾回收机制自动处理 </a:t>
            </a:r>
          </a:p>
        </p:txBody>
      </p:sp>
      <p:sp>
        <p:nvSpPr>
          <p:cNvPr id="44" name="矩形 43"/>
          <p:cNvSpPr/>
          <p:nvPr/>
        </p:nvSpPr>
        <p:spPr>
          <a:xfrm>
            <a:off x="201134" y="91830"/>
            <a:ext cx="5105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+mn-ea"/>
              </a:rPr>
              <a:t>2.4 </a:t>
            </a:r>
            <a:r>
              <a:rPr lang="zh-CN" altLang="en-US" sz="2400" b="1" spc="225" dirty="0">
                <a:solidFill>
                  <a:schemeClr val="bg1"/>
                </a:solidFill>
                <a:latin typeface="+mn-ea"/>
              </a:rPr>
              <a:t>分布式结构化数据</a:t>
            </a:r>
            <a:r>
              <a:rPr lang="en-US" altLang="zh-CN" sz="2400" b="1" spc="225" dirty="0" err="1">
                <a:solidFill>
                  <a:schemeClr val="bg1"/>
                </a:solidFill>
                <a:latin typeface="+mn-ea"/>
              </a:rPr>
              <a:t>BigTable</a:t>
            </a:r>
            <a:endParaRPr lang="zh-CN" altLang="en-US" sz="2400" b="1" spc="225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74" y="4146695"/>
            <a:ext cx="7644604" cy="191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11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>
                <a:latin typeface="+mn-ea"/>
              </a:rPr>
              <a:pPr/>
              <a:t>93</a:t>
            </a:fld>
            <a:endParaRPr lang="zh-CN" altLang="en-US" dirty="0">
              <a:latin typeface="+mn-ea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01134" y="91830"/>
            <a:ext cx="5105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+mn-ea"/>
              </a:rPr>
              <a:t>2.4 </a:t>
            </a:r>
            <a:r>
              <a:rPr lang="zh-CN" altLang="en-US" sz="2400" b="1" spc="225" dirty="0">
                <a:solidFill>
                  <a:schemeClr val="bg1"/>
                </a:solidFill>
                <a:latin typeface="+mn-ea"/>
              </a:rPr>
              <a:t>分布式结构化数据</a:t>
            </a:r>
            <a:r>
              <a:rPr lang="en-US" altLang="zh-CN" sz="2400" b="1" spc="225" dirty="0" err="1">
                <a:solidFill>
                  <a:schemeClr val="bg1"/>
                </a:solidFill>
                <a:latin typeface="+mn-ea"/>
              </a:rPr>
              <a:t>BigTable</a:t>
            </a:r>
            <a:endParaRPr lang="zh-CN" altLang="en-US" sz="2400" b="1" spc="225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71" y="930696"/>
            <a:ext cx="65532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481013" y="3048000"/>
            <a:ext cx="8077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sz="2000" dirty="0" smtClean="0">
                <a:latin typeface="+mn-ea"/>
              </a:rPr>
              <a:t>用</a:t>
            </a:r>
            <a:r>
              <a:rPr lang="en-US" altLang="zh-CN" sz="2000" dirty="0">
                <a:latin typeface="+mn-ea"/>
              </a:rPr>
              <a:t>("</a:t>
            </a:r>
            <a:r>
              <a:rPr lang="en-US" altLang="zh-CN" sz="2000" dirty="0" err="1">
                <a:latin typeface="+mn-ea"/>
              </a:rPr>
              <a:t>com.cnn.www</a:t>
            </a:r>
            <a:r>
              <a:rPr lang="en-US" altLang="zh-CN" sz="2000" dirty="0">
                <a:latin typeface="+mn-ea"/>
              </a:rPr>
              <a:t>", "contents:", t5)</a:t>
            </a:r>
            <a:r>
              <a:rPr lang="zh-CN" altLang="en-US" sz="2000" dirty="0">
                <a:latin typeface="+mn-ea"/>
              </a:rPr>
              <a:t>来找到</a:t>
            </a:r>
            <a:r>
              <a:rPr lang="en-US" altLang="zh-CN" sz="2000" dirty="0">
                <a:latin typeface="+mn-ea"/>
              </a:rPr>
              <a:t>CNN</a:t>
            </a:r>
            <a:r>
              <a:rPr lang="zh-CN" altLang="en-US" sz="2000" dirty="0">
                <a:latin typeface="+mn-ea"/>
              </a:rPr>
              <a:t>主页在</a:t>
            </a:r>
            <a:r>
              <a:rPr lang="en-US" altLang="zh-CN" sz="2000" dirty="0">
                <a:latin typeface="+mn-ea"/>
              </a:rPr>
              <a:t>t5</a:t>
            </a:r>
            <a:r>
              <a:rPr lang="zh-CN" altLang="en-US" sz="2000" dirty="0">
                <a:latin typeface="+mn-ea"/>
              </a:rPr>
              <a:t>时刻的内容。</a:t>
            </a:r>
          </a:p>
        </p:txBody>
      </p:sp>
      <p:sp>
        <p:nvSpPr>
          <p:cNvPr id="12" name="矩形 3"/>
          <p:cNvSpPr>
            <a:spLocks noChangeArrowheads="1"/>
          </p:cNvSpPr>
          <p:nvPr/>
        </p:nvSpPr>
        <p:spPr bwMode="auto">
          <a:xfrm>
            <a:off x="481013" y="3871671"/>
            <a:ext cx="80010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特征：稀疏，分布式，持久化。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持久化的意思很简单，</a:t>
            </a:r>
            <a:r>
              <a:rPr lang="en-US" altLang="zh-CN" sz="2000" dirty="0" err="1">
                <a:latin typeface="+mn-ea"/>
              </a:rPr>
              <a:t>Bigtable</a:t>
            </a:r>
            <a:r>
              <a:rPr lang="zh-CN" altLang="en-US" sz="2000" dirty="0">
                <a:latin typeface="+mn-ea"/>
              </a:rPr>
              <a:t>的数据最终会以文件的形式放到</a:t>
            </a:r>
            <a:r>
              <a:rPr lang="en-US" altLang="zh-CN" sz="2000" dirty="0">
                <a:latin typeface="+mn-ea"/>
              </a:rPr>
              <a:t>GFS</a:t>
            </a:r>
            <a:r>
              <a:rPr lang="zh-CN" altLang="en-US" sz="2000" dirty="0">
                <a:latin typeface="+mn-ea"/>
              </a:rPr>
              <a:t>去。</a:t>
            </a:r>
            <a:r>
              <a:rPr lang="en-US" altLang="zh-CN" sz="2000" dirty="0" err="1">
                <a:latin typeface="+mn-ea"/>
              </a:rPr>
              <a:t>Bigtable</a:t>
            </a:r>
            <a:r>
              <a:rPr lang="zh-CN" altLang="en-US" sz="2000" dirty="0">
                <a:latin typeface="+mn-ea"/>
              </a:rPr>
              <a:t>建立在</a:t>
            </a:r>
            <a:r>
              <a:rPr lang="en-US" altLang="zh-CN" sz="2000" dirty="0">
                <a:latin typeface="+mn-ea"/>
              </a:rPr>
              <a:t>GFS</a:t>
            </a:r>
            <a:r>
              <a:rPr lang="zh-CN" altLang="en-US" sz="2000" dirty="0">
                <a:latin typeface="+mn-ea"/>
              </a:rPr>
              <a:t>之上本身就意味着分布式。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稀疏的意思是，一个表里不同的行，列可能</a:t>
            </a:r>
            <a:r>
              <a:rPr lang="zh-CN" altLang="en-US" sz="2000" dirty="0" smtClean="0">
                <a:latin typeface="+mn-ea"/>
              </a:rPr>
              <a:t>完全不一样</a:t>
            </a:r>
            <a:r>
              <a:rPr lang="zh-CN" altLang="en-US" sz="2000" dirty="0"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1209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94</a:t>
            </a:fld>
            <a:endParaRPr lang="zh-CN" altLang="en-US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000942"/>
              </p:ext>
            </p:extLst>
          </p:nvPr>
        </p:nvGraphicFramePr>
        <p:xfrm>
          <a:off x="3202373" y="4044908"/>
          <a:ext cx="4209035" cy="2177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" name="Visio" r:id="rId3" imgW="11168319" imgH="5779184" progId="Visio.Drawing.11">
                  <p:embed/>
                </p:oleObj>
              </mc:Choice>
              <mc:Fallback>
                <p:oleObj name="Visio" r:id="rId3" imgW="11168319" imgH="5779184" progId="Visio.Drawing.11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2373" y="4044908"/>
                        <a:ext cx="4209035" cy="21778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99253" y="811034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6"/>
                </a:solidFill>
              </a:rPr>
              <a:t>3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、系统架构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93525" y="95734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201134" y="91830"/>
            <a:ext cx="5105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分布式结构化数据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BigTable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1"/>
          <p:cNvSpPr>
            <a:spLocks/>
          </p:cNvSpPr>
          <p:nvPr/>
        </p:nvSpPr>
        <p:spPr bwMode="auto">
          <a:xfrm>
            <a:off x="357188" y="1272699"/>
            <a:ext cx="8772385" cy="249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258763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lvl="1"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由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三个部分组成：客户端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程序库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Client Library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、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一个主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服务器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Master Server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和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多个子表服务器（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Tablet Server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）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  客户访问</a:t>
            </a:r>
            <a:r>
              <a:rPr lang="en-US" altLang="zh-CN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Bigtable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服务时，首先要利用其库函数执行</a:t>
            </a:r>
            <a:r>
              <a:rPr lang="en-US" altLang="zh-CN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Open()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操作来打开一个锁（实际上就是获取了文件目录），锁打开以后客户端就可以和子表服务器进行通信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  和许多具有单个主节点分布式系统一样，客户端主要与子表服务器通信，几乎不和主服务器进行通信，这使得主服务器的负载大大降低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  主服务主要进行一些元数据操作以及子表服务器之间负载调度问题，实际数据是存储在子表服务器上 </a:t>
            </a:r>
          </a:p>
        </p:txBody>
      </p:sp>
    </p:spTree>
    <p:extLst>
      <p:ext uri="{BB962C8B-B14F-4D97-AF65-F5344CB8AC3E}">
        <p14:creationId xmlns:p14="http://schemas.microsoft.com/office/powerpoint/2010/main" val="408558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95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530" y="811034"/>
            <a:ext cx="2887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6"/>
                </a:solidFill>
              </a:rPr>
              <a:t>（</a:t>
            </a:r>
            <a:r>
              <a:rPr lang="en-US" altLang="zh-CN" sz="2400" b="1" dirty="0" smtClean="0">
                <a:solidFill>
                  <a:schemeClr val="accent6"/>
                </a:solidFill>
              </a:rPr>
              <a:t>1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）</a:t>
            </a:r>
            <a:r>
              <a:rPr lang="en-US" altLang="zh-CN" sz="2400" b="1" dirty="0" smtClean="0">
                <a:solidFill>
                  <a:schemeClr val="accent6"/>
                </a:solidFill>
              </a:rPr>
              <a:t>Chubby 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作用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9622" y="1272699"/>
            <a:ext cx="89428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zh-CN" altLang="en-US" sz="20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）选取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并保证同一时间内只有一个主服务器（</a:t>
            </a:r>
            <a:r>
              <a:rPr lang="en-US" altLang="zh-CN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Master Server</a:t>
            </a:r>
            <a:r>
              <a:rPr lang="zh-CN" altLang="en-US" sz="20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</a:t>
            </a:r>
            <a:endParaRPr lang="en-US" altLang="zh-CN" sz="20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）服务器目录包含子表的位置信息（最新的子表服务器、最活跃的的子表服务器、每个子表服务器上已分配和未分配的子表</a:t>
            </a:r>
            <a:r>
              <a:rPr lang="zh-CN" altLang="en-US" sz="20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</a:t>
            </a:r>
            <a:endParaRPr lang="en-US" altLang="zh-CN" sz="20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）保存</a:t>
            </a:r>
            <a:r>
              <a:rPr lang="en-US" altLang="zh-CN" sz="20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Bigtable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的模式信息及访问控制列表</a:t>
            </a:r>
            <a:r>
              <a:rPr lang="zh-CN" altLang="en-US" sz="20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01134" y="91830"/>
            <a:ext cx="5105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分布式结构化数据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BigTable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5195"/>
              </p:ext>
            </p:extLst>
          </p:nvPr>
        </p:nvGraphicFramePr>
        <p:xfrm>
          <a:off x="2973859" y="3211691"/>
          <a:ext cx="5257800" cy="272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" name="Visio" r:id="rId3" imgW="11168319" imgH="5779184" progId="Visio.Drawing.11">
                  <p:embed/>
                </p:oleObj>
              </mc:Choice>
              <mc:Fallback>
                <p:oleObj name="Visio" r:id="rId3" imgW="11168319" imgH="5779184" progId="Visio.Drawing.11">
                  <p:embed/>
                  <p:pic>
                    <p:nvPicPr>
                      <p:cNvPr id="5427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3859" y="3211691"/>
                        <a:ext cx="5257800" cy="272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319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96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1134" y="91830"/>
            <a:ext cx="5105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分布式结构化数据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BigTable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6685" y="821167"/>
            <a:ext cx="2220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accent6"/>
                </a:solidFill>
              </a:rPr>
              <a:t>（</a:t>
            </a:r>
            <a:r>
              <a:rPr lang="en-US" altLang="zh-CN" sz="2400" b="1" dirty="0" smtClean="0">
                <a:solidFill>
                  <a:schemeClr val="accent6"/>
                </a:solidFill>
              </a:rPr>
              <a:t>2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）主服务器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22" name="内容占位符 1"/>
          <p:cNvSpPr>
            <a:spLocks/>
          </p:cNvSpPr>
          <p:nvPr/>
        </p:nvSpPr>
        <p:spPr bwMode="auto">
          <a:xfrm>
            <a:off x="537149" y="1553455"/>
            <a:ext cx="8157399" cy="2576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287338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当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一个新子表产生时，主服务器通过一个加载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命令，将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其分配给一个空间足够的子表服务器。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创建新表</a:t>
            </a:r>
            <a:r>
              <a:rPr lang="zh-CN" altLang="en-US" dirty="0">
                <a:latin typeface="+mn-ea"/>
                <a:sym typeface="Wingdings" panose="05000000000000000000" pitchFamily="2" charset="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表合并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以及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较大子表的分裂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都会产生一个或多个新子表。对于前面两种，主服务器会自动检测到，而较大子表的分裂是</a:t>
            </a:r>
            <a:r>
              <a:rPr lang="zh-CN" altLang="en-US" u="sng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由子服务器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发起并完成的，所以主服务器并不能自动检测到，因此在分割完成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之后，子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服务器需要向主服务发出一个通知  </a:t>
            </a:r>
            <a:r>
              <a:rPr lang="en-US" altLang="zh-CN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zh-CN" altLang="en-US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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由于系统设计之初就要求能达到良好的扩展性，所以主服务器必须对子表服务器的状态进行监控，以便及时检测到服务器的加入或撤销</a:t>
            </a:r>
            <a:r>
              <a:rPr lang="en-US" altLang="zh-CN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zh-CN" altLang="en-US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3" name="内容占位符 1"/>
          <p:cNvSpPr>
            <a:spLocks/>
          </p:cNvSpPr>
          <p:nvPr/>
        </p:nvSpPr>
        <p:spPr bwMode="auto">
          <a:xfrm>
            <a:off x="537149" y="4284180"/>
            <a:ext cx="8157399" cy="125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620713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392113" lvl="1" indent="0">
              <a:buNone/>
            </a:pP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 </a:t>
            </a:r>
            <a:r>
              <a:rPr lang="en-US" altLang="zh-CN" dirty="0" err="1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Bigtable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中主服务器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对子表服务器的监控是通过</a:t>
            </a:r>
            <a:r>
              <a:rPr lang="en-US" altLang="zh-CN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Chubby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完成的</a:t>
            </a:r>
            <a:r>
              <a:rPr lang="en-US" altLang="zh-CN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——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子表服务器在初始化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时，都会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从</a:t>
            </a:r>
            <a:r>
              <a:rPr lang="en-US" altLang="zh-CN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Chubby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中得到一个独占锁。通过这种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方式，所有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子表服务器基本信息被保存在</a:t>
            </a:r>
            <a:r>
              <a:rPr lang="en-US" altLang="zh-CN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Chubby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中一个称为</a:t>
            </a:r>
            <a:r>
              <a:rPr lang="zh-CN" altLang="en-US" u="sng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服务器目录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Server Directory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）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的特殊目录之中</a:t>
            </a:r>
          </a:p>
        </p:txBody>
      </p:sp>
    </p:spTree>
    <p:extLst>
      <p:ext uri="{BB962C8B-B14F-4D97-AF65-F5344CB8AC3E}">
        <p14:creationId xmlns:p14="http://schemas.microsoft.com/office/powerpoint/2010/main" val="43794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97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1134" y="91830"/>
            <a:ext cx="5105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分布式结构化数据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BigTable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1"/>
          <p:cNvSpPr>
            <a:spLocks/>
          </p:cNvSpPr>
          <p:nvPr/>
        </p:nvSpPr>
        <p:spPr bwMode="auto">
          <a:xfrm>
            <a:off x="454539" y="1544970"/>
            <a:ext cx="8513763" cy="3842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250825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主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服务器会定期向其询问独占锁的状态。如果子表服务器的锁丢失或没有回应，则此时可能有两种情况</a:t>
            </a:r>
          </a:p>
          <a:p>
            <a:pPr lvl="1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altLang="zh-CN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altLang="zh-CN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altLang="zh-CN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altLang="zh-CN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altLang="zh-CN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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当在状态监测时发现某个子表服务器上负载过重时，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主服务器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会自动对其进行负载均衡操作 </a:t>
            </a:r>
          </a:p>
        </p:txBody>
      </p:sp>
      <p:sp>
        <p:nvSpPr>
          <p:cNvPr id="9" name="内容占位符 1"/>
          <p:cNvSpPr>
            <a:spLocks/>
          </p:cNvSpPr>
          <p:nvPr/>
        </p:nvSpPr>
        <p:spPr bwMode="auto">
          <a:xfrm>
            <a:off x="705173" y="2295035"/>
            <a:ext cx="7772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620713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lvl="1">
              <a:buNone/>
            </a:pPr>
            <a:r>
              <a:rPr lang="zh-CN" altLang="en-US" dirty="0">
                <a:solidFill>
                  <a:schemeClr val="bg2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要么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是</a:t>
            </a:r>
            <a:r>
              <a:rPr lang="en-US" altLang="zh-CN" u="sng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Chubby</a:t>
            </a:r>
            <a:r>
              <a:rPr lang="zh-CN" altLang="en-US" u="sng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出现了问题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（虽然这种概率很小，但的确存在，</a:t>
            </a:r>
            <a:r>
              <a:rPr lang="en-US" altLang="zh-CN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Google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自己也做过相关测试）</a:t>
            </a:r>
            <a:endParaRPr lang="en-US" altLang="zh-CN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altLang="zh-CN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要么是</a:t>
            </a:r>
            <a:r>
              <a:rPr lang="zh-CN" altLang="en-US" u="sng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子表服务器自身出现了问题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。对此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主服务器首先自己尝试获取这个独占锁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，如果失败说明</a:t>
            </a:r>
            <a:r>
              <a:rPr lang="en-US" altLang="zh-CN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Chubby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服务出现问题，需等待恢复；如果成功则说明</a:t>
            </a:r>
            <a:r>
              <a:rPr lang="en-US" altLang="zh-CN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Chubby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服务良好而子表服务器本身出现了问题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99253" y="8110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b="1" dirty="0">
                <a:solidFill>
                  <a:schemeClr val="accent6"/>
                </a:solidFill>
              </a:rPr>
              <a:t>主服务器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9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98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1134" y="91830"/>
            <a:ext cx="5105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分布式结构化数据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BigTable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99253" y="8110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b="1" dirty="0">
                <a:solidFill>
                  <a:schemeClr val="accent6"/>
                </a:solidFill>
              </a:rPr>
              <a:t>主服务器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31" name="内容占位符 1"/>
          <p:cNvSpPr>
            <a:spLocks/>
          </p:cNvSpPr>
          <p:nvPr/>
        </p:nvSpPr>
        <p:spPr bwMode="auto">
          <a:xfrm>
            <a:off x="399254" y="1272699"/>
            <a:ext cx="8578224" cy="380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lvl="1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基于系统出现故障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是一种常态的设计理念，每个主服务器被设定了一个会话时间的限制。当某个主服务器到时退出后，管理系统就会指定一个新的主服务器，这个主服务器的启动需要经历以下四个步骤：</a:t>
            </a:r>
          </a:p>
          <a:p>
            <a:pPr marL="0" lvl="1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marL="0" lvl="1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）从</a:t>
            </a:r>
            <a:r>
              <a:rPr lang="en-US" altLang="zh-CN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Chubby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中获取一个独占锁，确保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同一时间只有一个主服务器</a:t>
            </a:r>
            <a:endParaRPr lang="zh-CN" altLang="en-US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marL="0" lvl="1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marL="0" lvl="1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）扫描服务器目录，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发现目前活跃的子表服务器</a:t>
            </a:r>
          </a:p>
          <a:p>
            <a:pPr marL="0" lvl="1">
              <a:buFont typeface="Arial" panose="020B0604020202020204" pitchFamily="34" charset="0"/>
              <a:buNone/>
            </a:pPr>
            <a:endParaRPr lang="zh-CN" altLang="en-US" dirty="0">
              <a:latin typeface="+mn-ea"/>
              <a:sym typeface="Wingdings" panose="05000000000000000000" pitchFamily="2" charset="2"/>
            </a:endParaRPr>
          </a:p>
          <a:p>
            <a:pPr marL="0" lvl="1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）与所有的活跃子表服务器取得联系以便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了解所有子表的分配情况</a:t>
            </a:r>
          </a:p>
          <a:p>
            <a:pPr marL="0" lvl="1">
              <a:buFont typeface="Arial" panose="020B0604020202020204" pitchFamily="34" charset="0"/>
              <a:buNone/>
            </a:pPr>
            <a:endParaRPr lang="zh-CN" altLang="en-US" dirty="0">
              <a:latin typeface="+mn-ea"/>
              <a:sym typeface="Wingdings" panose="05000000000000000000" pitchFamily="2" charset="2"/>
            </a:endParaRPr>
          </a:p>
          <a:p>
            <a:pPr marL="0" lvl="1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）扫描元数据表，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发现未分配的子表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并将其分配到合适子表服务器</a:t>
            </a:r>
          </a:p>
        </p:txBody>
      </p:sp>
      <p:sp>
        <p:nvSpPr>
          <p:cNvPr id="33" name="圆角矩形 32"/>
          <p:cNvSpPr>
            <a:spLocks noChangeArrowheads="1"/>
          </p:cNvSpPr>
          <p:nvPr/>
        </p:nvSpPr>
        <p:spPr bwMode="auto">
          <a:xfrm>
            <a:off x="806877" y="4886808"/>
            <a:ext cx="7081201" cy="1092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如果元数据表未分配，则首先需要将根子表（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Root Tablet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）加入未分配的子表中。由于根子表保存了其他所有元数据子表的信息，确保了扫描能够发现所有未分配的子表 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592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730C6D-5BB4-4F63-9D16-9EBF769D35DB}" type="slidenum">
              <a:rPr lang="zh-CN" altLang="en-US" smtClean="0"/>
              <a:pPr/>
              <a:t>99</a:t>
            </a:fld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99253" y="811034"/>
            <a:ext cx="2528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6"/>
                </a:solidFill>
              </a:rPr>
              <a:t>（</a:t>
            </a:r>
            <a:r>
              <a:rPr lang="en-US" altLang="zh-CN" sz="2400" b="1" dirty="0" smtClean="0">
                <a:solidFill>
                  <a:schemeClr val="accent6"/>
                </a:solidFill>
              </a:rPr>
              <a:t>3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）子表服务器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1134" y="91830"/>
            <a:ext cx="5105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b="1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分布式结构化数据</a:t>
            </a:r>
            <a:r>
              <a:rPr lang="en-US" altLang="zh-CN" sz="2400" b="1" spc="2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BigTable</a:t>
            </a:r>
            <a:endParaRPr lang="zh-CN" altLang="en-US" sz="240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16436" y="1244361"/>
            <a:ext cx="87275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SSTable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是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Google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为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Bigtable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设计的内部数据存储格式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。所有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SSTable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文件都存储在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GFS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上，用户可以通过键来查询相应的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值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5" name="圆角矩形 44"/>
          <p:cNvSpPr>
            <a:spLocks noChangeArrowheads="1"/>
          </p:cNvSpPr>
          <p:nvPr/>
        </p:nvSpPr>
        <p:spPr bwMode="auto">
          <a:xfrm>
            <a:off x="119575" y="3878982"/>
            <a:ext cx="9024425" cy="220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</a:t>
            </a:r>
            <a:r>
              <a:rPr lang="en-US" altLang="zh-CN" sz="2000" dirty="0" err="1">
                <a:solidFill>
                  <a:schemeClr val="tx1"/>
                </a:solidFill>
                <a:latin typeface="+mn-ea"/>
              </a:rPr>
              <a:t>SSTable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中数据被划分成一个个的</a:t>
            </a:r>
            <a:r>
              <a:rPr lang="zh-CN" altLang="en-US" sz="2000" dirty="0">
                <a:solidFill>
                  <a:srgbClr val="FD4C39"/>
                </a:solidFill>
                <a:latin typeface="+mn-ea"/>
              </a:rPr>
              <a:t>块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Block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），每个块的大小是可以设置的，一般为</a:t>
            </a:r>
            <a:r>
              <a:rPr lang="en-US" altLang="zh-CN" sz="2000" dirty="0" smtClean="0">
                <a:solidFill>
                  <a:srgbClr val="FD4C39"/>
                </a:solidFill>
                <a:latin typeface="+mn-ea"/>
              </a:rPr>
              <a:t>64KB</a:t>
            </a:r>
            <a:endParaRPr lang="zh-CN" altLang="en-US" sz="2000" dirty="0">
              <a:latin typeface="+mn-ea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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在</a:t>
            </a:r>
            <a:r>
              <a:rPr lang="en-US" altLang="zh-CN" sz="2000" dirty="0" err="1">
                <a:solidFill>
                  <a:schemeClr val="tx1"/>
                </a:solidFill>
                <a:latin typeface="+mn-ea"/>
              </a:rPr>
              <a:t>SSTable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的结尾有一个</a:t>
            </a:r>
            <a:r>
              <a:rPr lang="zh-CN" altLang="en-US" sz="2000" dirty="0">
                <a:solidFill>
                  <a:srgbClr val="FD4C39"/>
                </a:solidFill>
                <a:latin typeface="+mn-ea"/>
              </a:rPr>
              <a:t>索引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Index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），这个索引保存了块的位置信息，在</a:t>
            </a:r>
            <a:r>
              <a:rPr lang="en-US" altLang="zh-CN" sz="2000" dirty="0" err="1">
                <a:solidFill>
                  <a:schemeClr val="tx1"/>
                </a:solidFill>
                <a:latin typeface="+mn-ea"/>
              </a:rPr>
              <a:t>SSTable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打开时这个索引会被加载进内存，用户在查找某个块时首先在内存中查找块的</a:t>
            </a:r>
            <a:r>
              <a:rPr lang="zh-CN" altLang="en-US" sz="2000" u="sng" dirty="0">
                <a:solidFill>
                  <a:schemeClr val="tx1"/>
                </a:solidFill>
                <a:latin typeface="+mn-ea"/>
              </a:rPr>
              <a:t>位置信息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，然后在硬盘上直接找到这个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块。</a:t>
            </a:r>
            <a:endParaRPr lang="zh-CN" altLang="en-US" sz="2000" dirty="0">
              <a:latin typeface="+mn-ea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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由于每个</a:t>
            </a:r>
            <a:r>
              <a:rPr lang="en-US" altLang="zh-CN" sz="2000" dirty="0" err="1">
                <a:solidFill>
                  <a:schemeClr val="tx1"/>
                </a:solidFill>
                <a:latin typeface="+mn-ea"/>
              </a:rPr>
              <a:t>SSTable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一般都不是很大，用户还可以选择将其</a:t>
            </a:r>
            <a:r>
              <a:rPr lang="zh-CN" altLang="en-US" sz="2000" u="sng" dirty="0">
                <a:solidFill>
                  <a:schemeClr val="tx1"/>
                </a:solidFill>
                <a:latin typeface="+mn-ea"/>
              </a:rPr>
              <a:t>整体加载进内存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，这样查找起来会更快 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961002" y="2466676"/>
            <a:ext cx="4551836" cy="1147704"/>
            <a:chOff x="2109787" y="1781175"/>
            <a:chExt cx="5586413" cy="2495550"/>
          </a:xfrm>
        </p:grpSpPr>
        <p:sp>
          <p:nvSpPr>
            <p:cNvPr id="47" name="矩形 46"/>
            <p:cNvSpPr/>
            <p:nvPr/>
          </p:nvSpPr>
          <p:spPr>
            <a:xfrm>
              <a:off x="2109787" y="1781175"/>
              <a:ext cx="5586413" cy="249555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326086" y="2028825"/>
              <a:ext cx="1302940" cy="2057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+mn-ea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4402536" y="2028825"/>
              <a:ext cx="1302940" cy="2057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+mn-ea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128545" y="3403588"/>
              <a:ext cx="1302940" cy="682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+mn-ea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2595695" y="2734360"/>
              <a:ext cx="763724" cy="1137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64KB</a:t>
              </a:r>
            </a:p>
            <a:p>
              <a:pPr algn="ctr"/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块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672144" y="2734360"/>
              <a:ext cx="763724" cy="1137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64KB</a:t>
              </a:r>
            </a:p>
            <a:p>
              <a:pPr algn="ctr"/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块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3825041" y="2734360"/>
              <a:ext cx="405668" cy="6692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…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264176" y="2096185"/>
              <a:ext cx="1031677" cy="6692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SSTable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6446353" y="3418976"/>
              <a:ext cx="667324" cy="6692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索引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305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13127</TotalTime>
  <Words>13447</Words>
  <Application>Microsoft Office PowerPoint</Application>
  <PresentationFormat>全屏显示(4:3)</PresentationFormat>
  <Paragraphs>1379</Paragraphs>
  <Slides>134</Slides>
  <Notes>24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134</vt:i4>
      </vt:variant>
    </vt:vector>
  </HeadingPairs>
  <TitlesOfParts>
    <vt:vector size="151" baseType="lpstr">
      <vt:lpstr>等线</vt:lpstr>
      <vt:lpstr>华文细黑</vt:lpstr>
      <vt:lpstr>楷体_GB2312</vt:lpstr>
      <vt:lpstr>宋体</vt:lpstr>
      <vt:lpstr>微软雅黑</vt:lpstr>
      <vt:lpstr>Arial</vt:lpstr>
      <vt:lpstr>Book Antiqua</vt:lpstr>
      <vt:lpstr>Calibri</vt:lpstr>
      <vt:lpstr>Impact</vt:lpstr>
      <vt:lpstr>Symbol</vt:lpstr>
      <vt:lpstr>Times New Roman</vt:lpstr>
      <vt:lpstr>Verdana</vt:lpstr>
      <vt:lpstr>Wingdings</vt:lpstr>
      <vt:lpstr>Wingdings 2</vt:lpstr>
      <vt:lpstr>Office 主题</vt:lpstr>
      <vt:lpstr>Visio</vt:lpstr>
      <vt:lpstr>图片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j.huang</dc:creator>
  <cp:lastModifiedBy>j.huang</cp:lastModifiedBy>
  <cp:revision>576</cp:revision>
  <cp:lastPrinted>2018-09-16T07:27:00Z</cp:lastPrinted>
  <dcterms:created xsi:type="dcterms:W3CDTF">2015-10-22T05:46:43Z</dcterms:created>
  <dcterms:modified xsi:type="dcterms:W3CDTF">2019-09-05T01:52:17Z</dcterms:modified>
</cp:coreProperties>
</file>